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720" r:id="rId2"/>
    <p:sldId id="718" r:id="rId3"/>
    <p:sldId id="713" r:id="rId4"/>
    <p:sldId id="291" r:id="rId5"/>
    <p:sldId id="722" r:id="rId6"/>
    <p:sldId id="274" r:id="rId7"/>
    <p:sldId id="693" r:id="rId8"/>
    <p:sldId id="290" r:id="rId9"/>
    <p:sldId id="289" r:id="rId10"/>
    <p:sldId id="714" r:id="rId11"/>
    <p:sldId id="721" r:id="rId12"/>
    <p:sldId id="702" r:id="rId13"/>
    <p:sldId id="715" r:id="rId14"/>
    <p:sldId id="265" r:id="rId15"/>
    <p:sldId id="717" r:id="rId16"/>
    <p:sldId id="724" r:id="rId17"/>
    <p:sldId id="266" r:id="rId18"/>
    <p:sldId id="704" r:id="rId19"/>
    <p:sldId id="706" r:id="rId20"/>
    <p:sldId id="716" r:id="rId21"/>
    <p:sldId id="707" r:id="rId22"/>
    <p:sldId id="294" r:id="rId23"/>
    <p:sldId id="711" r:id="rId24"/>
    <p:sldId id="262" r:id="rId25"/>
    <p:sldId id="698" r:id="rId26"/>
    <p:sldId id="700" r:id="rId27"/>
    <p:sldId id="725" r:id="rId28"/>
    <p:sldId id="726" r:id="rId29"/>
    <p:sldId id="699" r:id="rId30"/>
    <p:sldId id="709" r:id="rId31"/>
    <p:sldId id="710" r:id="rId32"/>
    <p:sldId id="288" r:id="rId33"/>
    <p:sldId id="258" r:id="rId34"/>
    <p:sldId id="264" r:id="rId35"/>
    <p:sldId id="259" r:id="rId36"/>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51" autoAdjust="0"/>
    <p:restoredTop sz="75862" autoAdjust="0"/>
  </p:normalViewPr>
  <p:slideViewPr>
    <p:cSldViewPr snapToGrid="0">
      <p:cViewPr varScale="1">
        <p:scale>
          <a:sx n="103" d="100"/>
          <a:sy n="103" d="100"/>
        </p:scale>
        <p:origin x="144" y="150"/>
      </p:cViewPr>
      <p:guideLst/>
    </p:cSldViewPr>
  </p:slideViewPr>
  <p:notesTextViewPr>
    <p:cViewPr>
      <p:scale>
        <a:sx n="1" d="1"/>
        <a:sy n="1" d="1"/>
      </p:scale>
      <p:origin x="0" y="0"/>
    </p:cViewPr>
  </p:notesTextViewPr>
  <p:sorterViewPr>
    <p:cViewPr>
      <p:scale>
        <a:sx n="120" d="100"/>
        <a:sy n="120" d="100"/>
      </p:scale>
      <p:origin x="0" y="-15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6CA197-8294-4389-9A37-2E19AB442A2C}" type="datetimeFigureOut">
              <a:rPr lang="hr-HR" smtClean="0"/>
              <a:t>27.5.2024.</a:t>
            </a:fld>
            <a:endParaRPr lang="hr-HR"/>
          </a:p>
        </p:txBody>
      </p:sp>
      <p:sp>
        <p:nvSpPr>
          <p:cNvPr id="4" name="Rezervirano mjesto slike slajd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6" name="Rezervirano mjesto podnožj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2D3EBD-BC11-4C7D-8B55-4DAEB5F7F1D9}" type="slidenum">
              <a:rPr lang="hr-HR" smtClean="0"/>
              <a:t>‹#›</a:t>
            </a:fld>
            <a:endParaRPr lang="hr-HR"/>
          </a:p>
        </p:txBody>
      </p:sp>
    </p:spTree>
    <p:extLst>
      <p:ext uri="{BB962C8B-B14F-4D97-AF65-F5344CB8AC3E}">
        <p14:creationId xmlns:p14="http://schemas.microsoft.com/office/powerpoint/2010/main" val="585619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AD7A313-73F5-2A08-5172-C0875AA3EF4E}"/>
              </a:ext>
            </a:extLst>
          </p:cNvPr>
          <p:cNvSpPr>
            <a:spLocks noGrp="1"/>
          </p:cNvSpPr>
          <p:nvPr>
            <p:ph type="ctrTitle"/>
          </p:nvPr>
        </p:nvSpPr>
        <p:spPr>
          <a:xfrm>
            <a:off x="1524000" y="1122363"/>
            <a:ext cx="9144000" cy="2387600"/>
          </a:xfrm>
        </p:spPr>
        <p:txBody>
          <a:bodyPr anchor="b"/>
          <a:lstStyle>
            <a:lvl1pPr algn="ctr">
              <a:defRPr sz="6000"/>
            </a:lvl1pPr>
          </a:lstStyle>
          <a:p>
            <a:r>
              <a:rPr lang="hr-HR"/>
              <a:t>Kliknite da biste uredili stil naslova matrice</a:t>
            </a:r>
          </a:p>
        </p:txBody>
      </p:sp>
      <p:sp>
        <p:nvSpPr>
          <p:cNvPr id="3" name="Podnaslov 2">
            <a:extLst>
              <a:ext uri="{FF2B5EF4-FFF2-40B4-BE49-F238E27FC236}">
                <a16:creationId xmlns:a16="http://schemas.microsoft.com/office/drawing/2014/main" id="{1D41ABC9-0D27-9758-8718-FE13476B5E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p>
        </p:txBody>
      </p:sp>
      <p:sp>
        <p:nvSpPr>
          <p:cNvPr id="4" name="Rezervirano mjesto datuma 3">
            <a:extLst>
              <a:ext uri="{FF2B5EF4-FFF2-40B4-BE49-F238E27FC236}">
                <a16:creationId xmlns:a16="http://schemas.microsoft.com/office/drawing/2014/main" id="{CF464000-BC48-58CA-2078-8511AFA11818}"/>
              </a:ext>
            </a:extLst>
          </p:cNvPr>
          <p:cNvSpPr>
            <a:spLocks noGrp="1"/>
          </p:cNvSpPr>
          <p:nvPr>
            <p:ph type="dt" sz="half" idx="10"/>
          </p:nvPr>
        </p:nvSpPr>
        <p:spPr/>
        <p:txBody>
          <a:bodyPr/>
          <a:lstStyle/>
          <a:p>
            <a:fld id="{07575B8C-D732-49B6-AD5B-636BDD91FF0D}" type="datetimeFigureOut">
              <a:rPr lang="hr-HR" smtClean="0"/>
              <a:t>27.5.2024.</a:t>
            </a:fld>
            <a:endParaRPr lang="hr-HR"/>
          </a:p>
        </p:txBody>
      </p:sp>
      <p:sp>
        <p:nvSpPr>
          <p:cNvPr id="5" name="Rezervirano mjesto podnožja 4">
            <a:extLst>
              <a:ext uri="{FF2B5EF4-FFF2-40B4-BE49-F238E27FC236}">
                <a16:creationId xmlns:a16="http://schemas.microsoft.com/office/drawing/2014/main" id="{372E861E-D2D2-6ED3-761E-8D461DDCDD7F}"/>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BAEFD275-C5C9-0CEA-2DC7-FB14D88B0392}"/>
              </a:ext>
            </a:extLst>
          </p:cNvPr>
          <p:cNvSpPr>
            <a:spLocks noGrp="1"/>
          </p:cNvSpPr>
          <p:nvPr>
            <p:ph type="sldNum" sz="quarter" idx="12"/>
          </p:nvPr>
        </p:nvSpPr>
        <p:spPr/>
        <p:txBody>
          <a:bodyPr/>
          <a:lstStyle/>
          <a:p>
            <a:fld id="{07241DB5-675E-457A-A40C-C74B7045C642}" type="slidenum">
              <a:rPr lang="hr-HR" smtClean="0"/>
              <a:t>‹#›</a:t>
            </a:fld>
            <a:endParaRPr lang="hr-HR"/>
          </a:p>
        </p:txBody>
      </p:sp>
    </p:spTree>
    <p:extLst>
      <p:ext uri="{BB962C8B-B14F-4D97-AF65-F5344CB8AC3E}">
        <p14:creationId xmlns:p14="http://schemas.microsoft.com/office/powerpoint/2010/main" val="187302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403C0F3-FFC4-20ED-66BA-9FDF270F9FAB}"/>
              </a:ext>
            </a:extLst>
          </p:cNvPr>
          <p:cNvSpPr>
            <a:spLocks noGrp="1"/>
          </p:cNvSpPr>
          <p:nvPr>
            <p:ph type="title"/>
          </p:nvPr>
        </p:nvSpPr>
        <p:spPr/>
        <p:txBody>
          <a:bodyPr/>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9C8CE833-FEBD-8644-F886-05FACB6284A7}"/>
              </a:ext>
            </a:extLst>
          </p:cNvPr>
          <p:cNvSpPr>
            <a:spLocks noGrp="1"/>
          </p:cNvSpPr>
          <p:nvPr>
            <p:ph type="body" orient="vert" idx="1"/>
          </p:nvPr>
        </p:nvSpPr>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A8377358-8796-A5C9-B7B9-4ECD4851B343}"/>
              </a:ext>
            </a:extLst>
          </p:cNvPr>
          <p:cNvSpPr>
            <a:spLocks noGrp="1"/>
          </p:cNvSpPr>
          <p:nvPr>
            <p:ph type="dt" sz="half" idx="10"/>
          </p:nvPr>
        </p:nvSpPr>
        <p:spPr/>
        <p:txBody>
          <a:bodyPr/>
          <a:lstStyle/>
          <a:p>
            <a:fld id="{07575B8C-D732-49B6-AD5B-636BDD91FF0D}" type="datetimeFigureOut">
              <a:rPr lang="hr-HR" smtClean="0"/>
              <a:t>27.5.2024.</a:t>
            </a:fld>
            <a:endParaRPr lang="hr-HR"/>
          </a:p>
        </p:txBody>
      </p:sp>
      <p:sp>
        <p:nvSpPr>
          <p:cNvPr id="5" name="Rezervirano mjesto podnožja 4">
            <a:extLst>
              <a:ext uri="{FF2B5EF4-FFF2-40B4-BE49-F238E27FC236}">
                <a16:creationId xmlns:a16="http://schemas.microsoft.com/office/drawing/2014/main" id="{ADF1782E-99B4-BC5A-54B5-47C14FCBC828}"/>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52A702C9-52CB-486D-B79D-7F3A3D75BCD7}"/>
              </a:ext>
            </a:extLst>
          </p:cNvPr>
          <p:cNvSpPr>
            <a:spLocks noGrp="1"/>
          </p:cNvSpPr>
          <p:nvPr>
            <p:ph type="sldNum" sz="quarter" idx="12"/>
          </p:nvPr>
        </p:nvSpPr>
        <p:spPr/>
        <p:txBody>
          <a:bodyPr/>
          <a:lstStyle/>
          <a:p>
            <a:fld id="{07241DB5-675E-457A-A40C-C74B7045C642}" type="slidenum">
              <a:rPr lang="hr-HR" smtClean="0"/>
              <a:t>‹#›</a:t>
            </a:fld>
            <a:endParaRPr lang="hr-HR"/>
          </a:p>
        </p:txBody>
      </p:sp>
    </p:spTree>
    <p:extLst>
      <p:ext uri="{BB962C8B-B14F-4D97-AF65-F5344CB8AC3E}">
        <p14:creationId xmlns:p14="http://schemas.microsoft.com/office/powerpoint/2010/main" val="827264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a:extLst>
              <a:ext uri="{FF2B5EF4-FFF2-40B4-BE49-F238E27FC236}">
                <a16:creationId xmlns:a16="http://schemas.microsoft.com/office/drawing/2014/main" id="{CB803B93-72D7-2ECB-1CF1-C691CBB01052}"/>
              </a:ext>
            </a:extLst>
          </p:cNvPr>
          <p:cNvSpPr>
            <a:spLocks noGrp="1"/>
          </p:cNvSpPr>
          <p:nvPr>
            <p:ph type="title" orient="vert"/>
          </p:nvPr>
        </p:nvSpPr>
        <p:spPr>
          <a:xfrm>
            <a:off x="8724900" y="365125"/>
            <a:ext cx="2628900" cy="5811838"/>
          </a:xfrm>
        </p:spPr>
        <p:txBody>
          <a:bodyPr vert="eaVert"/>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F286E535-9E32-F7F2-A590-A41F19C332E8}"/>
              </a:ext>
            </a:extLst>
          </p:cNvPr>
          <p:cNvSpPr>
            <a:spLocks noGrp="1"/>
          </p:cNvSpPr>
          <p:nvPr>
            <p:ph type="body" orient="vert" idx="1"/>
          </p:nvPr>
        </p:nvSpPr>
        <p:spPr>
          <a:xfrm>
            <a:off x="838200" y="365125"/>
            <a:ext cx="7734300" cy="5811838"/>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913CBA85-0D98-CBA2-78DB-63C7B0EB6A2D}"/>
              </a:ext>
            </a:extLst>
          </p:cNvPr>
          <p:cNvSpPr>
            <a:spLocks noGrp="1"/>
          </p:cNvSpPr>
          <p:nvPr>
            <p:ph type="dt" sz="half" idx="10"/>
          </p:nvPr>
        </p:nvSpPr>
        <p:spPr/>
        <p:txBody>
          <a:bodyPr/>
          <a:lstStyle/>
          <a:p>
            <a:fld id="{07575B8C-D732-49B6-AD5B-636BDD91FF0D}" type="datetimeFigureOut">
              <a:rPr lang="hr-HR" smtClean="0"/>
              <a:t>27.5.2024.</a:t>
            </a:fld>
            <a:endParaRPr lang="hr-HR"/>
          </a:p>
        </p:txBody>
      </p:sp>
      <p:sp>
        <p:nvSpPr>
          <p:cNvPr id="5" name="Rezervirano mjesto podnožja 4">
            <a:extLst>
              <a:ext uri="{FF2B5EF4-FFF2-40B4-BE49-F238E27FC236}">
                <a16:creationId xmlns:a16="http://schemas.microsoft.com/office/drawing/2014/main" id="{D7DDD880-625C-8E6E-97D6-44E9DD07176B}"/>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8DA912B4-4854-EA21-43B0-152FC75227F4}"/>
              </a:ext>
            </a:extLst>
          </p:cNvPr>
          <p:cNvSpPr>
            <a:spLocks noGrp="1"/>
          </p:cNvSpPr>
          <p:nvPr>
            <p:ph type="sldNum" sz="quarter" idx="12"/>
          </p:nvPr>
        </p:nvSpPr>
        <p:spPr/>
        <p:txBody>
          <a:bodyPr/>
          <a:lstStyle/>
          <a:p>
            <a:fld id="{07241DB5-675E-457A-A40C-C74B7045C642}" type="slidenum">
              <a:rPr lang="hr-HR" smtClean="0"/>
              <a:t>‹#›</a:t>
            </a:fld>
            <a:endParaRPr lang="hr-HR"/>
          </a:p>
        </p:txBody>
      </p:sp>
    </p:spTree>
    <p:extLst>
      <p:ext uri="{BB962C8B-B14F-4D97-AF65-F5344CB8AC3E}">
        <p14:creationId xmlns:p14="http://schemas.microsoft.com/office/powerpoint/2010/main" val="1236545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7261D4F-5CAE-DCA9-C2C9-3FC993A24112}"/>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39213247-44FA-8D80-ECCD-BA6855780870}"/>
              </a:ext>
            </a:extLst>
          </p:cNvPr>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08C6D338-A6D8-77DD-A36D-D235AAE6D3E3}"/>
              </a:ext>
            </a:extLst>
          </p:cNvPr>
          <p:cNvSpPr>
            <a:spLocks noGrp="1"/>
          </p:cNvSpPr>
          <p:nvPr>
            <p:ph type="dt" sz="half" idx="10"/>
          </p:nvPr>
        </p:nvSpPr>
        <p:spPr/>
        <p:txBody>
          <a:bodyPr/>
          <a:lstStyle/>
          <a:p>
            <a:fld id="{07575B8C-D732-49B6-AD5B-636BDD91FF0D}" type="datetimeFigureOut">
              <a:rPr lang="hr-HR" smtClean="0"/>
              <a:t>27.5.2024.</a:t>
            </a:fld>
            <a:endParaRPr lang="hr-HR"/>
          </a:p>
        </p:txBody>
      </p:sp>
      <p:sp>
        <p:nvSpPr>
          <p:cNvPr id="5" name="Rezervirano mjesto podnožja 4">
            <a:extLst>
              <a:ext uri="{FF2B5EF4-FFF2-40B4-BE49-F238E27FC236}">
                <a16:creationId xmlns:a16="http://schemas.microsoft.com/office/drawing/2014/main" id="{D540F8B6-594E-48AB-3450-7B35211811A9}"/>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99135B9B-9B04-E044-64CD-BB79E73F3324}"/>
              </a:ext>
            </a:extLst>
          </p:cNvPr>
          <p:cNvSpPr>
            <a:spLocks noGrp="1"/>
          </p:cNvSpPr>
          <p:nvPr>
            <p:ph type="sldNum" sz="quarter" idx="12"/>
          </p:nvPr>
        </p:nvSpPr>
        <p:spPr/>
        <p:txBody>
          <a:bodyPr/>
          <a:lstStyle/>
          <a:p>
            <a:fld id="{07241DB5-675E-457A-A40C-C74B7045C642}" type="slidenum">
              <a:rPr lang="hr-HR" smtClean="0"/>
              <a:t>‹#›</a:t>
            </a:fld>
            <a:endParaRPr lang="hr-HR"/>
          </a:p>
        </p:txBody>
      </p:sp>
    </p:spTree>
    <p:extLst>
      <p:ext uri="{BB962C8B-B14F-4D97-AF65-F5344CB8AC3E}">
        <p14:creationId xmlns:p14="http://schemas.microsoft.com/office/powerpoint/2010/main" val="2249738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20979F2-4D7B-9C34-02BD-7066909EC6B6}"/>
              </a:ext>
            </a:extLst>
          </p:cNvPr>
          <p:cNvSpPr>
            <a:spLocks noGrp="1"/>
          </p:cNvSpPr>
          <p:nvPr>
            <p:ph type="title"/>
          </p:nvPr>
        </p:nvSpPr>
        <p:spPr>
          <a:xfrm>
            <a:off x="831850" y="1709738"/>
            <a:ext cx="10515600" cy="2852737"/>
          </a:xfrm>
        </p:spPr>
        <p:txBody>
          <a:bodyPr anchor="b"/>
          <a:lstStyle>
            <a:lvl1pPr>
              <a:defRPr sz="6000"/>
            </a:lvl1pPr>
          </a:lstStyle>
          <a:p>
            <a:r>
              <a:rPr lang="hr-HR"/>
              <a:t>Kliknite da biste uredili stil naslova matrice</a:t>
            </a:r>
          </a:p>
        </p:txBody>
      </p:sp>
      <p:sp>
        <p:nvSpPr>
          <p:cNvPr id="3" name="Rezervirano mjesto teksta 2">
            <a:extLst>
              <a:ext uri="{FF2B5EF4-FFF2-40B4-BE49-F238E27FC236}">
                <a16:creationId xmlns:a16="http://schemas.microsoft.com/office/drawing/2014/main" id="{E7A55D4D-4658-F568-7FD2-F657E9ADCD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Kliknite da biste uredili matrice</a:t>
            </a:r>
          </a:p>
        </p:txBody>
      </p:sp>
      <p:sp>
        <p:nvSpPr>
          <p:cNvPr id="4" name="Rezervirano mjesto datuma 3">
            <a:extLst>
              <a:ext uri="{FF2B5EF4-FFF2-40B4-BE49-F238E27FC236}">
                <a16:creationId xmlns:a16="http://schemas.microsoft.com/office/drawing/2014/main" id="{B2AAD4AE-30D2-5062-7285-4A86DC9DD6FA}"/>
              </a:ext>
            </a:extLst>
          </p:cNvPr>
          <p:cNvSpPr>
            <a:spLocks noGrp="1"/>
          </p:cNvSpPr>
          <p:nvPr>
            <p:ph type="dt" sz="half" idx="10"/>
          </p:nvPr>
        </p:nvSpPr>
        <p:spPr/>
        <p:txBody>
          <a:bodyPr/>
          <a:lstStyle/>
          <a:p>
            <a:fld id="{07575B8C-D732-49B6-AD5B-636BDD91FF0D}" type="datetimeFigureOut">
              <a:rPr lang="hr-HR" smtClean="0"/>
              <a:t>27.5.2024.</a:t>
            </a:fld>
            <a:endParaRPr lang="hr-HR"/>
          </a:p>
        </p:txBody>
      </p:sp>
      <p:sp>
        <p:nvSpPr>
          <p:cNvPr id="5" name="Rezervirano mjesto podnožja 4">
            <a:extLst>
              <a:ext uri="{FF2B5EF4-FFF2-40B4-BE49-F238E27FC236}">
                <a16:creationId xmlns:a16="http://schemas.microsoft.com/office/drawing/2014/main" id="{F77144D6-9B5B-1874-49CC-F266C6267ED2}"/>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7C3DB6A9-B8CA-8EE0-D641-22AE46A2F9EA}"/>
              </a:ext>
            </a:extLst>
          </p:cNvPr>
          <p:cNvSpPr>
            <a:spLocks noGrp="1"/>
          </p:cNvSpPr>
          <p:nvPr>
            <p:ph type="sldNum" sz="quarter" idx="12"/>
          </p:nvPr>
        </p:nvSpPr>
        <p:spPr/>
        <p:txBody>
          <a:bodyPr/>
          <a:lstStyle/>
          <a:p>
            <a:fld id="{07241DB5-675E-457A-A40C-C74B7045C642}" type="slidenum">
              <a:rPr lang="hr-HR" smtClean="0"/>
              <a:t>‹#›</a:t>
            </a:fld>
            <a:endParaRPr lang="hr-HR"/>
          </a:p>
        </p:txBody>
      </p:sp>
    </p:spTree>
    <p:extLst>
      <p:ext uri="{BB962C8B-B14F-4D97-AF65-F5344CB8AC3E}">
        <p14:creationId xmlns:p14="http://schemas.microsoft.com/office/powerpoint/2010/main" val="3554101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530EBE4-B420-A7B6-1A18-F9F91E306509}"/>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6B812B69-13DD-FD50-6647-22DF8E97164E}"/>
              </a:ext>
            </a:extLst>
          </p:cNvPr>
          <p:cNvSpPr>
            <a:spLocks noGrp="1"/>
          </p:cNvSpPr>
          <p:nvPr>
            <p:ph sz="half" idx="1"/>
          </p:nvPr>
        </p:nvSpPr>
        <p:spPr>
          <a:xfrm>
            <a:off x="838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sadržaja 3">
            <a:extLst>
              <a:ext uri="{FF2B5EF4-FFF2-40B4-BE49-F238E27FC236}">
                <a16:creationId xmlns:a16="http://schemas.microsoft.com/office/drawing/2014/main" id="{C100FC32-BF5A-7A8C-0CDD-A1B2744C46AD}"/>
              </a:ext>
            </a:extLst>
          </p:cNvPr>
          <p:cNvSpPr>
            <a:spLocks noGrp="1"/>
          </p:cNvSpPr>
          <p:nvPr>
            <p:ph sz="half" idx="2"/>
          </p:nvPr>
        </p:nvSpPr>
        <p:spPr>
          <a:xfrm>
            <a:off x="6172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datuma 4">
            <a:extLst>
              <a:ext uri="{FF2B5EF4-FFF2-40B4-BE49-F238E27FC236}">
                <a16:creationId xmlns:a16="http://schemas.microsoft.com/office/drawing/2014/main" id="{ED80731A-4244-CB36-B9B6-41AAB29903A5}"/>
              </a:ext>
            </a:extLst>
          </p:cNvPr>
          <p:cNvSpPr>
            <a:spLocks noGrp="1"/>
          </p:cNvSpPr>
          <p:nvPr>
            <p:ph type="dt" sz="half" idx="10"/>
          </p:nvPr>
        </p:nvSpPr>
        <p:spPr/>
        <p:txBody>
          <a:bodyPr/>
          <a:lstStyle/>
          <a:p>
            <a:fld id="{07575B8C-D732-49B6-AD5B-636BDD91FF0D}" type="datetimeFigureOut">
              <a:rPr lang="hr-HR" smtClean="0"/>
              <a:t>27.5.2024.</a:t>
            </a:fld>
            <a:endParaRPr lang="hr-HR"/>
          </a:p>
        </p:txBody>
      </p:sp>
      <p:sp>
        <p:nvSpPr>
          <p:cNvPr id="6" name="Rezervirano mjesto podnožja 5">
            <a:extLst>
              <a:ext uri="{FF2B5EF4-FFF2-40B4-BE49-F238E27FC236}">
                <a16:creationId xmlns:a16="http://schemas.microsoft.com/office/drawing/2014/main" id="{748826BD-A332-A837-B7ED-FDDDE4342024}"/>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D958A973-35BB-B750-B2D4-C934A84A4B97}"/>
              </a:ext>
            </a:extLst>
          </p:cNvPr>
          <p:cNvSpPr>
            <a:spLocks noGrp="1"/>
          </p:cNvSpPr>
          <p:nvPr>
            <p:ph type="sldNum" sz="quarter" idx="12"/>
          </p:nvPr>
        </p:nvSpPr>
        <p:spPr/>
        <p:txBody>
          <a:bodyPr/>
          <a:lstStyle/>
          <a:p>
            <a:fld id="{07241DB5-675E-457A-A40C-C74B7045C642}" type="slidenum">
              <a:rPr lang="hr-HR" smtClean="0"/>
              <a:t>‹#›</a:t>
            </a:fld>
            <a:endParaRPr lang="hr-HR"/>
          </a:p>
        </p:txBody>
      </p:sp>
    </p:spTree>
    <p:extLst>
      <p:ext uri="{BB962C8B-B14F-4D97-AF65-F5344CB8AC3E}">
        <p14:creationId xmlns:p14="http://schemas.microsoft.com/office/powerpoint/2010/main" val="3954931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92CFFD8-5466-58EF-FEB6-3951AD4A7AA6}"/>
              </a:ext>
            </a:extLst>
          </p:cNvPr>
          <p:cNvSpPr>
            <a:spLocks noGrp="1"/>
          </p:cNvSpPr>
          <p:nvPr>
            <p:ph type="title"/>
          </p:nvPr>
        </p:nvSpPr>
        <p:spPr>
          <a:xfrm>
            <a:off x="839788" y="365125"/>
            <a:ext cx="10515600" cy="1325563"/>
          </a:xfrm>
        </p:spPr>
        <p:txBody>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B184C114-AFC5-9E28-C186-DEC9EAE309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Rezervirano mjesto sadržaja 3">
            <a:extLst>
              <a:ext uri="{FF2B5EF4-FFF2-40B4-BE49-F238E27FC236}">
                <a16:creationId xmlns:a16="http://schemas.microsoft.com/office/drawing/2014/main" id="{4341948D-C6A7-247A-4C39-ED622EB94F65}"/>
              </a:ext>
            </a:extLst>
          </p:cNvPr>
          <p:cNvSpPr>
            <a:spLocks noGrp="1"/>
          </p:cNvSpPr>
          <p:nvPr>
            <p:ph sz="half" idx="2"/>
          </p:nvPr>
        </p:nvSpPr>
        <p:spPr>
          <a:xfrm>
            <a:off x="839788" y="2505075"/>
            <a:ext cx="5157787"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teksta 4">
            <a:extLst>
              <a:ext uri="{FF2B5EF4-FFF2-40B4-BE49-F238E27FC236}">
                <a16:creationId xmlns:a16="http://schemas.microsoft.com/office/drawing/2014/main" id="{3D8DF6F9-31DA-588F-5248-EDEDC152BF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6" name="Rezervirano mjesto sadržaja 5">
            <a:extLst>
              <a:ext uri="{FF2B5EF4-FFF2-40B4-BE49-F238E27FC236}">
                <a16:creationId xmlns:a16="http://schemas.microsoft.com/office/drawing/2014/main" id="{7865A224-D096-E0D8-487F-2464FFC3F798}"/>
              </a:ext>
            </a:extLst>
          </p:cNvPr>
          <p:cNvSpPr>
            <a:spLocks noGrp="1"/>
          </p:cNvSpPr>
          <p:nvPr>
            <p:ph sz="quarter" idx="4"/>
          </p:nvPr>
        </p:nvSpPr>
        <p:spPr>
          <a:xfrm>
            <a:off x="6172200" y="2505075"/>
            <a:ext cx="5183188"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7" name="Rezervirano mjesto datuma 6">
            <a:extLst>
              <a:ext uri="{FF2B5EF4-FFF2-40B4-BE49-F238E27FC236}">
                <a16:creationId xmlns:a16="http://schemas.microsoft.com/office/drawing/2014/main" id="{C1B3DA85-993A-38D9-1FCF-7BE3AEC2A56B}"/>
              </a:ext>
            </a:extLst>
          </p:cNvPr>
          <p:cNvSpPr>
            <a:spLocks noGrp="1"/>
          </p:cNvSpPr>
          <p:nvPr>
            <p:ph type="dt" sz="half" idx="10"/>
          </p:nvPr>
        </p:nvSpPr>
        <p:spPr/>
        <p:txBody>
          <a:bodyPr/>
          <a:lstStyle/>
          <a:p>
            <a:fld id="{07575B8C-D732-49B6-AD5B-636BDD91FF0D}" type="datetimeFigureOut">
              <a:rPr lang="hr-HR" smtClean="0"/>
              <a:t>27.5.2024.</a:t>
            </a:fld>
            <a:endParaRPr lang="hr-HR"/>
          </a:p>
        </p:txBody>
      </p:sp>
      <p:sp>
        <p:nvSpPr>
          <p:cNvPr id="8" name="Rezervirano mjesto podnožja 7">
            <a:extLst>
              <a:ext uri="{FF2B5EF4-FFF2-40B4-BE49-F238E27FC236}">
                <a16:creationId xmlns:a16="http://schemas.microsoft.com/office/drawing/2014/main" id="{1B78398A-C082-A160-C6CF-98F253283D64}"/>
              </a:ext>
            </a:extLst>
          </p:cNvPr>
          <p:cNvSpPr>
            <a:spLocks noGrp="1"/>
          </p:cNvSpPr>
          <p:nvPr>
            <p:ph type="ftr" sz="quarter" idx="11"/>
          </p:nvPr>
        </p:nvSpPr>
        <p:spPr/>
        <p:txBody>
          <a:bodyPr/>
          <a:lstStyle/>
          <a:p>
            <a:endParaRPr lang="hr-HR"/>
          </a:p>
        </p:txBody>
      </p:sp>
      <p:sp>
        <p:nvSpPr>
          <p:cNvPr id="9" name="Rezervirano mjesto broja slajda 8">
            <a:extLst>
              <a:ext uri="{FF2B5EF4-FFF2-40B4-BE49-F238E27FC236}">
                <a16:creationId xmlns:a16="http://schemas.microsoft.com/office/drawing/2014/main" id="{D55DCE18-ECD5-A826-0B78-623F480C768A}"/>
              </a:ext>
            </a:extLst>
          </p:cNvPr>
          <p:cNvSpPr>
            <a:spLocks noGrp="1"/>
          </p:cNvSpPr>
          <p:nvPr>
            <p:ph type="sldNum" sz="quarter" idx="12"/>
          </p:nvPr>
        </p:nvSpPr>
        <p:spPr/>
        <p:txBody>
          <a:bodyPr/>
          <a:lstStyle/>
          <a:p>
            <a:fld id="{07241DB5-675E-457A-A40C-C74B7045C642}" type="slidenum">
              <a:rPr lang="hr-HR" smtClean="0"/>
              <a:t>‹#›</a:t>
            </a:fld>
            <a:endParaRPr lang="hr-HR"/>
          </a:p>
        </p:txBody>
      </p:sp>
    </p:spTree>
    <p:extLst>
      <p:ext uri="{BB962C8B-B14F-4D97-AF65-F5344CB8AC3E}">
        <p14:creationId xmlns:p14="http://schemas.microsoft.com/office/powerpoint/2010/main" val="540951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8C9EDB9-998B-A1DC-CAED-3B866EC23167}"/>
              </a:ext>
            </a:extLst>
          </p:cNvPr>
          <p:cNvSpPr>
            <a:spLocks noGrp="1"/>
          </p:cNvSpPr>
          <p:nvPr>
            <p:ph type="title"/>
          </p:nvPr>
        </p:nvSpPr>
        <p:spPr/>
        <p:txBody>
          <a:bodyPr/>
          <a:lstStyle/>
          <a:p>
            <a:r>
              <a:rPr lang="hr-HR"/>
              <a:t>Kliknite da biste uredili stil naslova matrice</a:t>
            </a:r>
          </a:p>
        </p:txBody>
      </p:sp>
      <p:sp>
        <p:nvSpPr>
          <p:cNvPr id="3" name="Rezervirano mjesto datuma 2">
            <a:extLst>
              <a:ext uri="{FF2B5EF4-FFF2-40B4-BE49-F238E27FC236}">
                <a16:creationId xmlns:a16="http://schemas.microsoft.com/office/drawing/2014/main" id="{C9A36F9D-6E0B-A0D1-C777-4F60E42B94A3}"/>
              </a:ext>
            </a:extLst>
          </p:cNvPr>
          <p:cNvSpPr>
            <a:spLocks noGrp="1"/>
          </p:cNvSpPr>
          <p:nvPr>
            <p:ph type="dt" sz="half" idx="10"/>
          </p:nvPr>
        </p:nvSpPr>
        <p:spPr/>
        <p:txBody>
          <a:bodyPr/>
          <a:lstStyle/>
          <a:p>
            <a:fld id="{07575B8C-D732-49B6-AD5B-636BDD91FF0D}" type="datetimeFigureOut">
              <a:rPr lang="hr-HR" smtClean="0"/>
              <a:t>27.5.2024.</a:t>
            </a:fld>
            <a:endParaRPr lang="hr-HR"/>
          </a:p>
        </p:txBody>
      </p:sp>
      <p:sp>
        <p:nvSpPr>
          <p:cNvPr id="4" name="Rezervirano mjesto podnožja 3">
            <a:extLst>
              <a:ext uri="{FF2B5EF4-FFF2-40B4-BE49-F238E27FC236}">
                <a16:creationId xmlns:a16="http://schemas.microsoft.com/office/drawing/2014/main" id="{02360AE1-B4A3-1703-1CBD-D5BD44029FB6}"/>
              </a:ext>
            </a:extLst>
          </p:cNvPr>
          <p:cNvSpPr>
            <a:spLocks noGrp="1"/>
          </p:cNvSpPr>
          <p:nvPr>
            <p:ph type="ftr" sz="quarter" idx="11"/>
          </p:nvPr>
        </p:nvSpPr>
        <p:spPr/>
        <p:txBody>
          <a:bodyPr/>
          <a:lstStyle/>
          <a:p>
            <a:endParaRPr lang="hr-HR"/>
          </a:p>
        </p:txBody>
      </p:sp>
      <p:sp>
        <p:nvSpPr>
          <p:cNvPr id="5" name="Rezervirano mjesto broja slajda 4">
            <a:extLst>
              <a:ext uri="{FF2B5EF4-FFF2-40B4-BE49-F238E27FC236}">
                <a16:creationId xmlns:a16="http://schemas.microsoft.com/office/drawing/2014/main" id="{C043E0C6-3013-1E8A-8519-BE5E8D155F55}"/>
              </a:ext>
            </a:extLst>
          </p:cNvPr>
          <p:cNvSpPr>
            <a:spLocks noGrp="1"/>
          </p:cNvSpPr>
          <p:nvPr>
            <p:ph type="sldNum" sz="quarter" idx="12"/>
          </p:nvPr>
        </p:nvSpPr>
        <p:spPr/>
        <p:txBody>
          <a:bodyPr/>
          <a:lstStyle/>
          <a:p>
            <a:fld id="{07241DB5-675E-457A-A40C-C74B7045C642}" type="slidenum">
              <a:rPr lang="hr-HR" smtClean="0"/>
              <a:t>‹#›</a:t>
            </a:fld>
            <a:endParaRPr lang="hr-HR"/>
          </a:p>
        </p:txBody>
      </p:sp>
    </p:spTree>
    <p:extLst>
      <p:ext uri="{BB962C8B-B14F-4D97-AF65-F5344CB8AC3E}">
        <p14:creationId xmlns:p14="http://schemas.microsoft.com/office/powerpoint/2010/main" val="2520043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52E679FC-0433-484D-7272-61AFBEB36B14}"/>
              </a:ext>
            </a:extLst>
          </p:cNvPr>
          <p:cNvSpPr>
            <a:spLocks noGrp="1"/>
          </p:cNvSpPr>
          <p:nvPr>
            <p:ph type="dt" sz="half" idx="10"/>
          </p:nvPr>
        </p:nvSpPr>
        <p:spPr/>
        <p:txBody>
          <a:bodyPr/>
          <a:lstStyle/>
          <a:p>
            <a:fld id="{07575B8C-D732-49B6-AD5B-636BDD91FF0D}" type="datetimeFigureOut">
              <a:rPr lang="hr-HR" smtClean="0"/>
              <a:t>27.5.2024.</a:t>
            </a:fld>
            <a:endParaRPr lang="hr-HR"/>
          </a:p>
        </p:txBody>
      </p:sp>
      <p:sp>
        <p:nvSpPr>
          <p:cNvPr id="3" name="Rezervirano mjesto podnožja 2">
            <a:extLst>
              <a:ext uri="{FF2B5EF4-FFF2-40B4-BE49-F238E27FC236}">
                <a16:creationId xmlns:a16="http://schemas.microsoft.com/office/drawing/2014/main" id="{A06760A3-3EF8-D97F-27D1-C370DD27716F}"/>
              </a:ext>
            </a:extLst>
          </p:cNvPr>
          <p:cNvSpPr>
            <a:spLocks noGrp="1"/>
          </p:cNvSpPr>
          <p:nvPr>
            <p:ph type="ftr" sz="quarter" idx="11"/>
          </p:nvPr>
        </p:nvSpPr>
        <p:spPr/>
        <p:txBody>
          <a:bodyPr/>
          <a:lstStyle/>
          <a:p>
            <a:endParaRPr lang="hr-HR"/>
          </a:p>
        </p:txBody>
      </p:sp>
      <p:sp>
        <p:nvSpPr>
          <p:cNvPr id="4" name="Rezervirano mjesto broja slajda 3">
            <a:extLst>
              <a:ext uri="{FF2B5EF4-FFF2-40B4-BE49-F238E27FC236}">
                <a16:creationId xmlns:a16="http://schemas.microsoft.com/office/drawing/2014/main" id="{1B3CC520-196C-A98D-9AE5-D2B8C2117C7B}"/>
              </a:ext>
            </a:extLst>
          </p:cNvPr>
          <p:cNvSpPr>
            <a:spLocks noGrp="1"/>
          </p:cNvSpPr>
          <p:nvPr>
            <p:ph type="sldNum" sz="quarter" idx="12"/>
          </p:nvPr>
        </p:nvSpPr>
        <p:spPr/>
        <p:txBody>
          <a:bodyPr/>
          <a:lstStyle/>
          <a:p>
            <a:fld id="{07241DB5-675E-457A-A40C-C74B7045C642}" type="slidenum">
              <a:rPr lang="hr-HR" smtClean="0"/>
              <a:t>‹#›</a:t>
            </a:fld>
            <a:endParaRPr lang="hr-HR"/>
          </a:p>
        </p:txBody>
      </p:sp>
    </p:spTree>
    <p:extLst>
      <p:ext uri="{BB962C8B-B14F-4D97-AF65-F5344CB8AC3E}">
        <p14:creationId xmlns:p14="http://schemas.microsoft.com/office/powerpoint/2010/main" val="4192747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2F73531-743E-A4CB-636E-40E2F12B8C86}"/>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adržaja 2">
            <a:extLst>
              <a:ext uri="{FF2B5EF4-FFF2-40B4-BE49-F238E27FC236}">
                <a16:creationId xmlns:a16="http://schemas.microsoft.com/office/drawing/2014/main" id="{24E330C0-F127-AD01-3F93-88309E790E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teksta 3">
            <a:extLst>
              <a:ext uri="{FF2B5EF4-FFF2-40B4-BE49-F238E27FC236}">
                <a16:creationId xmlns:a16="http://schemas.microsoft.com/office/drawing/2014/main" id="{F62E70CE-8BAA-161E-2D10-37EC90A1E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86EBFD1C-C36D-1861-30D7-75CD52141226}"/>
              </a:ext>
            </a:extLst>
          </p:cNvPr>
          <p:cNvSpPr>
            <a:spLocks noGrp="1"/>
          </p:cNvSpPr>
          <p:nvPr>
            <p:ph type="dt" sz="half" idx="10"/>
          </p:nvPr>
        </p:nvSpPr>
        <p:spPr/>
        <p:txBody>
          <a:bodyPr/>
          <a:lstStyle/>
          <a:p>
            <a:fld id="{07575B8C-D732-49B6-AD5B-636BDD91FF0D}" type="datetimeFigureOut">
              <a:rPr lang="hr-HR" smtClean="0"/>
              <a:t>27.5.2024.</a:t>
            </a:fld>
            <a:endParaRPr lang="hr-HR"/>
          </a:p>
        </p:txBody>
      </p:sp>
      <p:sp>
        <p:nvSpPr>
          <p:cNvPr id="6" name="Rezervirano mjesto podnožja 5">
            <a:extLst>
              <a:ext uri="{FF2B5EF4-FFF2-40B4-BE49-F238E27FC236}">
                <a16:creationId xmlns:a16="http://schemas.microsoft.com/office/drawing/2014/main" id="{08436DC6-0419-64A5-0817-C6D43DFDCC17}"/>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580BB66B-633B-7CB3-AB0B-49102641CCBE}"/>
              </a:ext>
            </a:extLst>
          </p:cNvPr>
          <p:cNvSpPr>
            <a:spLocks noGrp="1"/>
          </p:cNvSpPr>
          <p:nvPr>
            <p:ph type="sldNum" sz="quarter" idx="12"/>
          </p:nvPr>
        </p:nvSpPr>
        <p:spPr/>
        <p:txBody>
          <a:bodyPr/>
          <a:lstStyle/>
          <a:p>
            <a:fld id="{07241DB5-675E-457A-A40C-C74B7045C642}" type="slidenum">
              <a:rPr lang="hr-HR" smtClean="0"/>
              <a:t>‹#›</a:t>
            </a:fld>
            <a:endParaRPr lang="hr-HR"/>
          </a:p>
        </p:txBody>
      </p:sp>
    </p:spTree>
    <p:extLst>
      <p:ext uri="{BB962C8B-B14F-4D97-AF65-F5344CB8AC3E}">
        <p14:creationId xmlns:p14="http://schemas.microsoft.com/office/powerpoint/2010/main" val="596953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B10AD93-EEB4-4AA8-A355-374E064F62E2}"/>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like 2">
            <a:extLst>
              <a:ext uri="{FF2B5EF4-FFF2-40B4-BE49-F238E27FC236}">
                <a16:creationId xmlns:a16="http://schemas.microsoft.com/office/drawing/2014/main" id="{947B8F13-E946-0A9D-888B-79DAA3EDA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a:extLst>
              <a:ext uri="{FF2B5EF4-FFF2-40B4-BE49-F238E27FC236}">
                <a16:creationId xmlns:a16="http://schemas.microsoft.com/office/drawing/2014/main" id="{7C190E6F-1862-5F88-174C-9ECDB9A2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C849D6B9-A999-A0B8-D6E6-8A2156F8CB18}"/>
              </a:ext>
            </a:extLst>
          </p:cNvPr>
          <p:cNvSpPr>
            <a:spLocks noGrp="1"/>
          </p:cNvSpPr>
          <p:nvPr>
            <p:ph type="dt" sz="half" idx="10"/>
          </p:nvPr>
        </p:nvSpPr>
        <p:spPr/>
        <p:txBody>
          <a:bodyPr/>
          <a:lstStyle/>
          <a:p>
            <a:fld id="{07575B8C-D732-49B6-AD5B-636BDD91FF0D}" type="datetimeFigureOut">
              <a:rPr lang="hr-HR" smtClean="0"/>
              <a:t>27.5.2024.</a:t>
            </a:fld>
            <a:endParaRPr lang="hr-HR"/>
          </a:p>
        </p:txBody>
      </p:sp>
      <p:sp>
        <p:nvSpPr>
          <p:cNvPr id="6" name="Rezervirano mjesto podnožja 5">
            <a:extLst>
              <a:ext uri="{FF2B5EF4-FFF2-40B4-BE49-F238E27FC236}">
                <a16:creationId xmlns:a16="http://schemas.microsoft.com/office/drawing/2014/main" id="{CF370BB9-423B-0C44-8356-7D9B8BA46724}"/>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562F996F-5261-BA28-A18A-584BA957A3F7}"/>
              </a:ext>
            </a:extLst>
          </p:cNvPr>
          <p:cNvSpPr>
            <a:spLocks noGrp="1"/>
          </p:cNvSpPr>
          <p:nvPr>
            <p:ph type="sldNum" sz="quarter" idx="12"/>
          </p:nvPr>
        </p:nvSpPr>
        <p:spPr/>
        <p:txBody>
          <a:bodyPr/>
          <a:lstStyle/>
          <a:p>
            <a:fld id="{07241DB5-675E-457A-A40C-C74B7045C642}" type="slidenum">
              <a:rPr lang="hr-HR" smtClean="0"/>
              <a:t>‹#›</a:t>
            </a:fld>
            <a:endParaRPr lang="hr-HR"/>
          </a:p>
        </p:txBody>
      </p:sp>
    </p:spTree>
    <p:extLst>
      <p:ext uri="{BB962C8B-B14F-4D97-AF65-F5344CB8AC3E}">
        <p14:creationId xmlns:p14="http://schemas.microsoft.com/office/powerpoint/2010/main" val="826805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a:extLst>
              <a:ext uri="{FF2B5EF4-FFF2-40B4-BE49-F238E27FC236}">
                <a16:creationId xmlns:a16="http://schemas.microsoft.com/office/drawing/2014/main" id="{BDD5BB34-CE3B-7FA4-5C00-BD80C04183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48309C78-DBCA-F346-C81A-40B752AA83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3BCA4429-FF53-7B45-BA63-470001A0B6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75B8C-D732-49B6-AD5B-636BDD91FF0D}" type="datetimeFigureOut">
              <a:rPr lang="hr-HR" smtClean="0"/>
              <a:t>27.5.2024.</a:t>
            </a:fld>
            <a:endParaRPr lang="hr-HR"/>
          </a:p>
        </p:txBody>
      </p:sp>
      <p:sp>
        <p:nvSpPr>
          <p:cNvPr id="5" name="Rezervirano mjesto podnožja 4">
            <a:extLst>
              <a:ext uri="{FF2B5EF4-FFF2-40B4-BE49-F238E27FC236}">
                <a16:creationId xmlns:a16="http://schemas.microsoft.com/office/drawing/2014/main" id="{7B19738F-54B2-DB41-970D-7E08B1601C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a:extLst>
              <a:ext uri="{FF2B5EF4-FFF2-40B4-BE49-F238E27FC236}">
                <a16:creationId xmlns:a16="http://schemas.microsoft.com/office/drawing/2014/main" id="{A93EBDDE-4154-0CE3-9F51-94EA319DBA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241DB5-675E-457A-A40C-C74B7045C642}" type="slidenum">
              <a:rPr lang="hr-HR" smtClean="0"/>
              <a:t>‹#›</a:t>
            </a:fld>
            <a:endParaRPr lang="hr-HR"/>
          </a:p>
        </p:txBody>
      </p:sp>
    </p:spTree>
    <p:extLst>
      <p:ext uri="{BB962C8B-B14F-4D97-AF65-F5344CB8AC3E}">
        <p14:creationId xmlns:p14="http://schemas.microsoft.com/office/powerpoint/2010/main" val="2939714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britannica.com/biography/William-Robert-Grove"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gml.noaa.gov/ccgg/trends/mlo.htm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rechargenews.com/energy-transition/hydrogen-now-firmly-at-the-heart-of-the-global-race-to-net-zero-for-better-or-worse/2-1-1058073"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avokotnik 4"/>
          <p:cNvSpPr/>
          <p:nvPr/>
        </p:nvSpPr>
        <p:spPr>
          <a:xfrm>
            <a:off x="452573" y="1750697"/>
            <a:ext cx="10924673" cy="2951962"/>
          </a:xfrm>
          <a:prstGeom prst="rect">
            <a:avLst/>
          </a:prstGeom>
        </p:spPr>
        <p:txBody>
          <a:bodyPr wrap="square">
            <a:spAutoFit/>
          </a:bodyPr>
          <a:lstStyle/>
          <a:p>
            <a:pPr algn="ctr">
              <a:lnSpc>
                <a:spcPct val="107000"/>
              </a:lnSpc>
              <a:spcAft>
                <a:spcPts val="800"/>
              </a:spcAft>
            </a:pPr>
            <a:r>
              <a:rPr lang="en-GB" sz="3600" dirty="0" err="1">
                <a:effectLst/>
                <a:latin typeface="+mj-lt"/>
                <a:ea typeface="Times New Roman" panose="02020603050405020304" pitchFamily="18" charset="0"/>
              </a:rPr>
              <a:t>Vodik</a:t>
            </a:r>
            <a:r>
              <a:rPr lang="en-GB" sz="3600" dirty="0">
                <a:effectLst/>
                <a:latin typeface="+mj-lt"/>
                <a:ea typeface="Times New Roman" panose="02020603050405020304" pitchFamily="18" charset="0"/>
              </a:rPr>
              <a:t> </a:t>
            </a:r>
            <a:r>
              <a:rPr lang="hr-HR" sz="3600" dirty="0">
                <a:effectLst/>
                <a:latin typeface="+mj-lt"/>
                <a:ea typeface="Times New Roman" panose="02020603050405020304" pitchFamily="18" charset="0"/>
              </a:rPr>
              <a:t>i nastava općeg obrazovanja</a:t>
            </a:r>
          </a:p>
          <a:p>
            <a:pPr algn="ctr">
              <a:lnSpc>
                <a:spcPct val="107000"/>
              </a:lnSpc>
              <a:spcAft>
                <a:spcPts val="800"/>
              </a:spcAft>
            </a:pPr>
            <a:r>
              <a:rPr lang="en-GB" sz="3600" dirty="0">
                <a:effectLst/>
                <a:latin typeface="+mj-lt"/>
                <a:ea typeface="Times New Roman" panose="02020603050405020304" pitchFamily="18" charset="0"/>
              </a:rPr>
              <a:t>u </a:t>
            </a:r>
            <a:r>
              <a:rPr lang="hr-HR" sz="3600" dirty="0">
                <a:effectLst/>
                <a:latin typeface="+mj-lt"/>
                <a:ea typeface="Times New Roman" panose="02020603050405020304" pitchFamily="18" charset="0"/>
              </a:rPr>
              <a:t>Republici Hrvatskoj</a:t>
            </a:r>
            <a:endParaRPr lang="sl-SI" sz="3600" dirty="0">
              <a:latin typeface="+mj-lt"/>
              <a:ea typeface="Calibri" panose="020F0502020204030204" pitchFamily="34" charset="0"/>
              <a:cs typeface="Times New Roman" panose="02020603050405020304" pitchFamily="18" charset="0"/>
            </a:endParaRPr>
          </a:p>
          <a:p>
            <a:pPr algn="ctr">
              <a:lnSpc>
                <a:spcPct val="107000"/>
              </a:lnSpc>
              <a:spcAft>
                <a:spcPts val="800"/>
              </a:spcAft>
            </a:pPr>
            <a:endParaRPr lang="sl-SI"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sl-SI" sz="2000" dirty="0">
                <a:latin typeface="Calibri" panose="020F0502020204030204" pitchFamily="34" charset="0"/>
                <a:ea typeface="Calibri" panose="020F0502020204030204" pitchFamily="34" charset="0"/>
                <a:cs typeface="Times New Roman" panose="02020603050405020304" pitchFamily="18" charset="0"/>
              </a:rPr>
              <a:t>mr. sc. Darko Suman</a:t>
            </a:r>
          </a:p>
          <a:p>
            <a:pPr algn="ctr">
              <a:lnSpc>
                <a:spcPct val="107000"/>
              </a:lnSpc>
              <a:spcAft>
                <a:spcPts val="800"/>
              </a:spcAft>
            </a:pPr>
            <a:r>
              <a:rPr lang="sl-SI" sz="2000" dirty="0">
                <a:latin typeface="Calibri" panose="020F0502020204030204" pitchFamily="34" charset="0"/>
                <a:ea typeface="Calibri" panose="020F0502020204030204" pitchFamily="34" charset="0"/>
                <a:cs typeface="Times New Roman" panose="02020603050405020304" pitchFamily="18" charset="0"/>
              </a:rPr>
              <a:t>OŠ Vladimira Nazora Pazin</a:t>
            </a:r>
          </a:p>
          <a:p>
            <a:pPr algn="ctr">
              <a:lnSpc>
                <a:spcPct val="107000"/>
              </a:lnSpc>
              <a:spcAft>
                <a:spcPts val="800"/>
              </a:spcAft>
            </a:pPr>
            <a:r>
              <a:rPr lang="sl-SI" sz="11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20939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3C1D327-D6B3-483A-A91B-20BCCE32A738}"/>
              </a:ext>
            </a:extLst>
          </p:cNvPr>
          <p:cNvSpPr>
            <a:spLocks noGrp="1"/>
          </p:cNvSpPr>
          <p:nvPr>
            <p:ph type="title"/>
          </p:nvPr>
        </p:nvSpPr>
        <p:spPr/>
        <p:txBody>
          <a:bodyPr/>
          <a:lstStyle/>
          <a:p>
            <a:r>
              <a:rPr lang="hr-HR" b="1" dirty="0"/>
              <a:t>Vodik</a:t>
            </a:r>
            <a:r>
              <a:rPr lang="hr-HR" sz="3200" b="1" dirty="0"/>
              <a:t> – što znamo?  Znamo da je…</a:t>
            </a:r>
            <a:endParaRPr lang="hr-HR" b="1" dirty="0"/>
          </a:p>
        </p:txBody>
      </p:sp>
      <p:sp>
        <p:nvSpPr>
          <p:cNvPr id="3" name="Rezervirano mjesto sadržaja 2">
            <a:extLst>
              <a:ext uri="{FF2B5EF4-FFF2-40B4-BE49-F238E27FC236}">
                <a16:creationId xmlns:a16="http://schemas.microsoft.com/office/drawing/2014/main" id="{F7860F4E-F9D1-4F13-8034-A0D1847EE001}"/>
              </a:ext>
            </a:extLst>
          </p:cNvPr>
          <p:cNvSpPr>
            <a:spLocks noGrp="1"/>
          </p:cNvSpPr>
          <p:nvPr>
            <p:ph idx="1"/>
          </p:nvPr>
        </p:nvSpPr>
        <p:spPr/>
        <p:txBody>
          <a:bodyPr>
            <a:normAutofit/>
          </a:bodyPr>
          <a:lstStyle/>
          <a:p>
            <a:r>
              <a:rPr lang="hr-HR" sz="3600" b="1" dirty="0"/>
              <a:t>najzastupljeniji</a:t>
            </a:r>
            <a:r>
              <a:rPr lang="hr-HR" sz="3600" dirty="0"/>
              <a:t> kemijski element u prirodi </a:t>
            </a:r>
          </a:p>
          <a:p>
            <a:r>
              <a:rPr lang="hr-HR" sz="3600" dirty="0"/>
              <a:t>čini </a:t>
            </a:r>
            <a:r>
              <a:rPr lang="hr-HR" sz="3600" b="1" dirty="0"/>
              <a:t>75% mase svemira</a:t>
            </a:r>
          </a:p>
          <a:p>
            <a:r>
              <a:rPr lang="hr-HR" sz="3600" b="1" dirty="0"/>
              <a:t>ishodišna tvar </a:t>
            </a:r>
            <a:r>
              <a:rPr lang="hr-HR" sz="3600" dirty="0"/>
              <a:t>iz koje su nastali drugi elementi nuklearnom fuzijom  </a:t>
            </a:r>
          </a:p>
          <a:p>
            <a:r>
              <a:rPr lang="hr-HR" sz="3600" dirty="0"/>
              <a:t>u stanju </a:t>
            </a:r>
            <a:r>
              <a:rPr lang="hr-HR" sz="3600" b="1" dirty="0"/>
              <a:t>plazme glavni sastojak zvijezda </a:t>
            </a:r>
            <a:r>
              <a:rPr lang="hr-HR" sz="3600" b="1" i="1" dirty="0"/>
              <a:t>glavnog niza</a:t>
            </a:r>
            <a:endParaRPr lang="hr-HR" sz="3600" dirty="0"/>
          </a:p>
          <a:p>
            <a:r>
              <a:rPr lang="hr-HR" sz="3600" dirty="0"/>
              <a:t>u vrlo malim količinama </a:t>
            </a:r>
            <a:r>
              <a:rPr lang="hr-HR" sz="3600" b="1" dirty="0"/>
              <a:t>elementarni vodik </a:t>
            </a:r>
            <a:r>
              <a:rPr lang="hr-HR" sz="3600" dirty="0"/>
              <a:t>na </a:t>
            </a:r>
            <a:r>
              <a:rPr lang="hr-HR" sz="3600" b="1" dirty="0"/>
              <a:t>Zemlji</a:t>
            </a:r>
            <a:r>
              <a:rPr lang="hr-HR" sz="3600" dirty="0"/>
              <a:t> – uglavnom je u spojevima mnogih različitih tvari</a:t>
            </a:r>
          </a:p>
        </p:txBody>
      </p:sp>
    </p:spTree>
    <p:extLst>
      <p:ext uri="{BB962C8B-B14F-4D97-AF65-F5344CB8AC3E}">
        <p14:creationId xmlns:p14="http://schemas.microsoft.com/office/powerpoint/2010/main" val="40115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C2CB744-822B-4B86-A1AD-E676C066D4A9}"/>
              </a:ext>
            </a:extLst>
          </p:cNvPr>
          <p:cNvSpPr>
            <a:spLocks noGrp="1"/>
          </p:cNvSpPr>
          <p:nvPr>
            <p:ph type="title"/>
          </p:nvPr>
        </p:nvSpPr>
        <p:spPr/>
        <p:txBody>
          <a:bodyPr/>
          <a:lstStyle/>
          <a:p>
            <a:r>
              <a:rPr lang="hr-HR" dirty="0"/>
              <a:t>Otkriće i imenovanje</a:t>
            </a:r>
          </a:p>
        </p:txBody>
      </p:sp>
      <p:sp>
        <p:nvSpPr>
          <p:cNvPr id="3" name="Rezervirano mjesto sadržaja 2">
            <a:extLst>
              <a:ext uri="{FF2B5EF4-FFF2-40B4-BE49-F238E27FC236}">
                <a16:creationId xmlns:a16="http://schemas.microsoft.com/office/drawing/2014/main" id="{1AE8EB0F-9642-4BB3-B18F-71D5D82CAADA}"/>
              </a:ext>
            </a:extLst>
          </p:cNvPr>
          <p:cNvSpPr>
            <a:spLocks noGrp="1"/>
          </p:cNvSpPr>
          <p:nvPr>
            <p:ph idx="1"/>
          </p:nvPr>
        </p:nvSpPr>
        <p:spPr>
          <a:xfrm>
            <a:off x="838200" y="1825625"/>
            <a:ext cx="10839994" cy="4351338"/>
          </a:xfrm>
        </p:spPr>
        <p:txBody>
          <a:bodyPr>
            <a:normAutofit/>
          </a:bodyPr>
          <a:lstStyle/>
          <a:p>
            <a:pPr>
              <a:buFontTx/>
              <a:buChar char="-"/>
            </a:pPr>
            <a:r>
              <a:rPr lang="hr-HR" dirty="0"/>
              <a:t>vodik (lat. </a:t>
            </a:r>
            <a:r>
              <a:rPr lang="hr-HR" b="1" dirty="0" err="1"/>
              <a:t>Hydrogenium</a:t>
            </a:r>
            <a:r>
              <a:rPr lang="hr-HR" dirty="0"/>
              <a:t>) je definirao Henry </a:t>
            </a:r>
            <a:r>
              <a:rPr lang="hr-HR" b="1" dirty="0"/>
              <a:t>Cavendish</a:t>
            </a:r>
            <a:r>
              <a:rPr lang="hr-HR" dirty="0"/>
              <a:t> 1766. i nazvao „zapaljivim zrakom” dobivši ga reakcijom cinka i </a:t>
            </a:r>
            <a:r>
              <a:rPr lang="hr-HR" dirty="0" err="1"/>
              <a:t>klorovodične</a:t>
            </a:r>
            <a:r>
              <a:rPr lang="hr-HR" dirty="0"/>
              <a:t> kiseline te dokazao da reakcijom vodika i kisika nastaje voda</a:t>
            </a:r>
          </a:p>
          <a:p>
            <a:pPr lvl="1">
              <a:buFontTx/>
              <a:buChar char="-"/>
            </a:pPr>
            <a:r>
              <a:rPr lang="hr-HR" dirty="0"/>
              <a:t>ipak, </a:t>
            </a:r>
            <a:r>
              <a:rPr lang="hr-HR" dirty="0" err="1"/>
              <a:t>Paracelsus</a:t>
            </a:r>
            <a:r>
              <a:rPr lang="hr-HR" dirty="0"/>
              <a:t> je prethodno u 16. st. vodik proizveo reakcijom metala i jake kiseline, ali ga tada nije opisao</a:t>
            </a:r>
          </a:p>
          <a:p>
            <a:pPr>
              <a:buFontTx/>
              <a:buChar char="-"/>
            </a:pPr>
            <a:r>
              <a:rPr lang="hr-HR" dirty="0"/>
              <a:t>Antoine Lavoisier 1783. naziva ga </a:t>
            </a:r>
            <a:r>
              <a:rPr lang="hr-HR" dirty="0" err="1"/>
              <a:t>hydrogène</a:t>
            </a:r>
            <a:r>
              <a:rPr lang="hr-HR" dirty="0"/>
              <a:t>, od grčkog "onaj koji stvara vodu"</a:t>
            </a:r>
          </a:p>
          <a:p>
            <a:pPr>
              <a:buFontTx/>
              <a:buChar char="-"/>
            </a:pPr>
            <a:r>
              <a:rPr lang="hr-HR" dirty="0"/>
              <a:t>hrvatski naziv uveo Bogoslav Šulek</a:t>
            </a:r>
          </a:p>
          <a:p>
            <a:endParaRPr lang="hr-HR" dirty="0"/>
          </a:p>
        </p:txBody>
      </p:sp>
    </p:spTree>
    <p:extLst>
      <p:ext uri="{BB962C8B-B14F-4D97-AF65-F5344CB8AC3E}">
        <p14:creationId xmlns:p14="http://schemas.microsoft.com/office/powerpoint/2010/main" val="181774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EDE3182-78A8-4F3F-A663-CDFEEC759825}"/>
              </a:ext>
            </a:extLst>
          </p:cNvPr>
          <p:cNvSpPr>
            <a:spLocks noGrp="1"/>
          </p:cNvSpPr>
          <p:nvPr>
            <p:ph type="title"/>
          </p:nvPr>
        </p:nvSpPr>
        <p:spPr>
          <a:xfrm>
            <a:off x="716280" y="696686"/>
            <a:ext cx="10515600" cy="645659"/>
          </a:xfrm>
        </p:spPr>
        <p:txBody>
          <a:bodyPr>
            <a:normAutofit fontScale="90000"/>
          </a:bodyPr>
          <a:lstStyle/>
          <a:p>
            <a:r>
              <a:rPr lang="hr-HR" b="1" dirty="0"/>
              <a:t>Neke primjene vodika - fizikalna i kemijska svojstva</a:t>
            </a:r>
          </a:p>
        </p:txBody>
      </p:sp>
      <p:sp>
        <p:nvSpPr>
          <p:cNvPr id="3" name="Rezervirano mjesto sadržaja 2">
            <a:extLst>
              <a:ext uri="{FF2B5EF4-FFF2-40B4-BE49-F238E27FC236}">
                <a16:creationId xmlns:a16="http://schemas.microsoft.com/office/drawing/2014/main" id="{598BCDCC-E053-4E39-ABC3-559023DC21E2}"/>
              </a:ext>
            </a:extLst>
          </p:cNvPr>
          <p:cNvSpPr>
            <a:spLocks noGrp="1"/>
          </p:cNvSpPr>
          <p:nvPr>
            <p:ph idx="1"/>
          </p:nvPr>
        </p:nvSpPr>
        <p:spPr>
          <a:xfrm>
            <a:off x="838199" y="1825624"/>
            <a:ext cx="11101252" cy="4540341"/>
          </a:xfrm>
        </p:spPr>
        <p:txBody>
          <a:bodyPr>
            <a:normAutofit/>
          </a:bodyPr>
          <a:lstStyle/>
          <a:p>
            <a:pPr marL="0" indent="0">
              <a:buNone/>
            </a:pPr>
            <a:r>
              <a:rPr lang="hr-HR" dirty="0">
                <a:solidFill>
                  <a:srgbClr val="202122"/>
                </a:solidFill>
                <a:latin typeface="Arial" panose="020B0604020202020204" pitchFamily="34" charset="0"/>
              </a:rPr>
              <a:t>- vrlo </a:t>
            </a:r>
            <a:r>
              <a:rPr lang="hr-HR" b="1" dirty="0">
                <a:solidFill>
                  <a:srgbClr val="202122"/>
                </a:solidFill>
                <a:latin typeface="Arial" panose="020B0604020202020204" pitchFamily="34" charset="0"/>
              </a:rPr>
              <a:t>reaktivan</a:t>
            </a:r>
            <a:r>
              <a:rPr lang="hr-HR" dirty="0">
                <a:solidFill>
                  <a:srgbClr val="202122"/>
                </a:solidFill>
                <a:latin typeface="Arial" panose="020B0604020202020204" pitchFamily="34" charset="0"/>
              </a:rPr>
              <a:t> i reagira s </a:t>
            </a:r>
            <a:r>
              <a:rPr lang="hr-HR" b="1" dirty="0">
                <a:solidFill>
                  <a:srgbClr val="202122"/>
                </a:solidFill>
                <a:latin typeface="Arial" panose="020B0604020202020204" pitchFamily="34" charset="0"/>
              </a:rPr>
              <a:t>većinom</a:t>
            </a:r>
            <a:r>
              <a:rPr lang="hr-HR" dirty="0">
                <a:solidFill>
                  <a:srgbClr val="202122"/>
                </a:solidFill>
                <a:latin typeface="Arial" panose="020B0604020202020204" pitchFamily="34" charset="0"/>
              </a:rPr>
              <a:t> kemijskih elemenata</a:t>
            </a:r>
          </a:p>
          <a:p>
            <a:pPr marL="0" indent="0">
              <a:buNone/>
            </a:pPr>
            <a:r>
              <a:rPr lang="hr-HR" dirty="0">
                <a:solidFill>
                  <a:srgbClr val="202122"/>
                </a:solidFill>
                <a:latin typeface="Arial" panose="020B0604020202020204" pitchFamily="34" charset="0"/>
              </a:rPr>
              <a:t>- ima </a:t>
            </a:r>
            <a:r>
              <a:rPr lang="hr-HR" b="1" dirty="0">
                <a:solidFill>
                  <a:srgbClr val="202122"/>
                </a:solidFill>
                <a:latin typeface="Arial" panose="020B0604020202020204" pitchFamily="34" charset="0"/>
              </a:rPr>
              <a:t>najveću toplinsku provodljivost </a:t>
            </a:r>
            <a:r>
              <a:rPr lang="hr-HR" dirty="0">
                <a:solidFill>
                  <a:srgbClr val="202122"/>
                </a:solidFill>
                <a:latin typeface="Arial" panose="020B0604020202020204" pitchFamily="34" charset="0"/>
              </a:rPr>
              <a:t>od svih plinova - plinoviti vodik se </a:t>
            </a:r>
            <a:r>
              <a:rPr lang="hr-HR" b="1" dirty="0">
                <a:solidFill>
                  <a:srgbClr val="202122"/>
                </a:solidFill>
                <a:latin typeface="Arial" panose="020B0604020202020204" pitchFamily="34" charset="0"/>
              </a:rPr>
              <a:t>koristi za hlađenje rotora </a:t>
            </a:r>
            <a:r>
              <a:rPr lang="hr-HR" dirty="0">
                <a:solidFill>
                  <a:srgbClr val="202122"/>
                </a:solidFill>
                <a:latin typeface="Arial" panose="020B0604020202020204" pitchFamily="34" charset="0"/>
              </a:rPr>
              <a:t>električnih generatora u elektranama</a:t>
            </a:r>
          </a:p>
          <a:p>
            <a:pPr marL="0" indent="0">
              <a:buNone/>
            </a:pPr>
            <a:r>
              <a:rPr lang="hr-HR" dirty="0">
                <a:solidFill>
                  <a:srgbClr val="202122"/>
                </a:solidFill>
                <a:latin typeface="Arial" panose="020B0604020202020204" pitchFamily="34" charset="0"/>
              </a:rPr>
              <a:t>- </a:t>
            </a:r>
            <a:r>
              <a:rPr lang="hr-HR" b="1" dirty="0">
                <a:solidFill>
                  <a:srgbClr val="202122"/>
                </a:solidFill>
                <a:latin typeface="Arial" panose="020B0604020202020204" pitchFamily="34" charset="0"/>
              </a:rPr>
              <a:t>tekući vodik </a:t>
            </a:r>
            <a:r>
              <a:rPr lang="hr-HR" dirty="0">
                <a:solidFill>
                  <a:srgbClr val="202122"/>
                </a:solidFill>
                <a:latin typeface="Arial" panose="020B0604020202020204" pitchFamily="34" charset="0"/>
              </a:rPr>
              <a:t>se koristi u ispitivanju </a:t>
            </a:r>
            <a:r>
              <a:rPr lang="hr-HR" b="1" dirty="0" err="1">
                <a:solidFill>
                  <a:srgbClr val="202122"/>
                </a:solidFill>
                <a:latin typeface="Arial" panose="020B0604020202020204" pitchFamily="34" charset="0"/>
              </a:rPr>
              <a:t>supravodljivosti</a:t>
            </a:r>
            <a:r>
              <a:rPr lang="hr-HR" dirty="0">
                <a:solidFill>
                  <a:srgbClr val="202122"/>
                </a:solidFill>
                <a:latin typeface="Arial" panose="020B0604020202020204" pitchFamily="34" charset="0"/>
              </a:rPr>
              <a:t> kod vrlo niskih temperatura – vrelište pri 20 K (-253</a:t>
            </a:r>
            <a:r>
              <a:rPr lang="hr-HR" dirty="0"/>
              <a:t> °C), talište pri 14 K (-259°C)</a:t>
            </a:r>
            <a:r>
              <a:rPr lang="hr-HR" dirty="0">
                <a:solidFill>
                  <a:srgbClr val="202122"/>
                </a:solidFill>
                <a:latin typeface="Arial" panose="020B0604020202020204" pitchFamily="34" charset="0"/>
              </a:rPr>
              <a:t> </a:t>
            </a:r>
          </a:p>
          <a:p>
            <a:pPr marL="0" indent="0">
              <a:buNone/>
            </a:pPr>
            <a:r>
              <a:rPr lang="hr-HR" dirty="0">
                <a:solidFill>
                  <a:srgbClr val="202122"/>
                </a:solidFill>
                <a:latin typeface="Arial" panose="020B0604020202020204" pitchFamily="34" charset="0"/>
              </a:rPr>
              <a:t>- kemijski element s </a:t>
            </a:r>
            <a:r>
              <a:rPr lang="hr-HR" b="1" dirty="0">
                <a:solidFill>
                  <a:srgbClr val="202122"/>
                </a:solidFill>
                <a:latin typeface="Arial" panose="020B0604020202020204" pitchFamily="34" charset="0"/>
              </a:rPr>
              <a:t>najmanjom atomskom masom </a:t>
            </a:r>
            <a:r>
              <a:rPr lang="hr-HR" dirty="0">
                <a:solidFill>
                  <a:srgbClr val="202122"/>
                </a:solidFill>
                <a:latin typeface="Arial" panose="020B0604020202020204" pitchFamily="34" charset="0"/>
              </a:rPr>
              <a:t>= 1,00794 AMU</a:t>
            </a:r>
          </a:p>
          <a:p>
            <a:pPr marL="0" indent="0">
              <a:buNone/>
            </a:pPr>
            <a:r>
              <a:rPr lang="hr-HR" dirty="0">
                <a:solidFill>
                  <a:srgbClr val="202122"/>
                </a:solidFill>
                <a:latin typeface="Arial" panose="020B0604020202020204" pitchFamily="34" charset="0"/>
              </a:rPr>
              <a:t>- plinoviti vodik je </a:t>
            </a:r>
            <a:r>
              <a:rPr lang="hr-HR" b="1" dirty="0">
                <a:solidFill>
                  <a:srgbClr val="202122"/>
                </a:solidFill>
                <a:latin typeface="Arial" panose="020B0604020202020204" pitchFamily="34" charset="0"/>
              </a:rPr>
              <a:t>skoro 15 puta manje gustoće od zraka </a:t>
            </a:r>
            <a:r>
              <a:rPr lang="hr-HR" dirty="0">
                <a:solidFill>
                  <a:srgbClr val="202122"/>
                </a:solidFill>
                <a:latin typeface="Arial" panose="020B0604020202020204" pitchFamily="34" charset="0"/>
              </a:rPr>
              <a:t>(„15 puta lakši”, </a:t>
            </a:r>
            <a:r>
              <a:rPr lang="el-GR" dirty="0">
                <a:solidFill>
                  <a:srgbClr val="202122"/>
                </a:solidFill>
                <a:latin typeface="Arial" panose="020B0604020202020204" pitchFamily="34" charset="0"/>
              </a:rPr>
              <a:t>ρ</a:t>
            </a:r>
            <a:r>
              <a:rPr lang="hr-HR" dirty="0">
                <a:solidFill>
                  <a:srgbClr val="202122"/>
                </a:solidFill>
                <a:latin typeface="Arial" panose="020B0604020202020204" pitchFamily="34" charset="0"/>
              </a:rPr>
              <a:t>=0,084 g/cm</a:t>
            </a:r>
            <a:r>
              <a:rPr lang="hr-HR" baseline="30000" dirty="0">
                <a:solidFill>
                  <a:srgbClr val="202122"/>
                </a:solidFill>
                <a:latin typeface="Arial" panose="020B0604020202020204" pitchFamily="34" charset="0"/>
              </a:rPr>
              <a:t>3</a:t>
            </a:r>
            <a:r>
              <a:rPr lang="hr-HR" dirty="0">
                <a:solidFill>
                  <a:srgbClr val="202122"/>
                </a:solidFill>
                <a:latin typeface="Arial" panose="020B0604020202020204" pitchFamily="34" charset="0"/>
              </a:rPr>
              <a:t>) - nekad se koristio za balone na vrući zrak i 	zračne brodove</a:t>
            </a:r>
          </a:p>
        </p:txBody>
      </p:sp>
    </p:spTree>
    <p:extLst>
      <p:ext uri="{BB962C8B-B14F-4D97-AF65-F5344CB8AC3E}">
        <p14:creationId xmlns:p14="http://schemas.microsoft.com/office/powerpoint/2010/main" val="153821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14B5263-723E-447C-915E-9AA0DF54D7CC}"/>
              </a:ext>
            </a:extLst>
          </p:cNvPr>
          <p:cNvSpPr>
            <a:spLocks noGrp="1"/>
          </p:cNvSpPr>
          <p:nvPr>
            <p:ph type="title"/>
          </p:nvPr>
        </p:nvSpPr>
        <p:spPr/>
        <p:txBody>
          <a:bodyPr/>
          <a:lstStyle/>
          <a:p>
            <a:r>
              <a:rPr lang="hr-HR" dirty="0"/>
              <a:t>U kemiji:</a:t>
            </a:r>
          </a:p>
        </p:txBody>
      </p:sp>
      <p:pic>
        <p:nvPicPr>
          <p:cNvPr id="5" name="Slika 4">
            <a:extLst>
              <a:ext uri="{FF2B5EF4-FFF2-40B4-BE49-F238E27FC236}">
                <a16:creationId xmlns:a16="http://schemas.microsoft.com/office/drawing/2014/main" id="{BCE867B7-3F5E-9815-CAF9-F16A5DECE513}"/>
              </a:ext>
            </a:extLst>
          </p:cNvPr>
          <p:cNvPicPr>
            <a:picLocks noChangeAspect="1"/>
          </p:cNvPicPr>
          <p:nvPr/>
        </p:nvPicPr>
        <p:blipFill rotWithShape="1">
          <a:blip r:embed="rId2"/>
          <a:srcRect r="-313" b="1139"/>
          <a:stretch/>
        </p:blipFill>
        <p:spPr>
          <a:xfrm>
            <a:off x="6522902" y="143147"/>
            <a:ext cx="5590721" cy="2904853"/>
          </a:xfrm>
          <a:prstGeom prst="rect">
            <a:avLst/>
          </a:prstGeom>
          <a:effectLst>
            <a:softEdge rad="50800"/>
          </a:effectLst>
          <a:scene3d>
            <a:camera prst="orthographicFront"/>
            <a:lightRig rig="threePt" dir="t"/>
          </a:scene3d>
          <a:sp3d>
            <a:bevelB w="0" h="0"/>
          </a:sp3d>
        </p:spPr>
      </p:pic>
      <p:sp>
        <p:nvSpPr>
          <p:cNvPr id="3" name="Rezervirano mjesto sadržaja 2">
            <a:extLst>
              <a:ext uri="{FF2B5EF4-FFF2-40B4-BE49-F238E27FC236}">
                <a16:creationId xmlns:a16="http://schemas.microsoft.com/office/drawing/2014/main" id="{60091269-C440-4C62-940D-CC1F21139E7C}"/>
              </a:ext>
            </a:extLst>
          </p:cNvPr>
          <p:cNvSpPr>
            <a:spLocks noGrp="1"/>
          </p:cNvSpPr>
          <p:nvPr>
            <p:ph idx="1"/>
          </p:nvPr>
        </p:nvSpPr>
        <p:spPr>
          <a:xfrm>
            <a:off x="524690" y="2804158"/>
            <a:ext cx="10918373" cy="3590517"/>
          </a:xfrm>
        </p:spPr>
        <p:txBody>
          <a:bodyPr>
            <a:normAutofit/>
          </a:bodyPr>
          <a:lstStyle/>
          <a:p>
            <a:r>
              <a:rPr lang="hr-HR" b="1" i="0" dirty="0">
                <a:solidFill>
                  <a:srgbClr val="202122"/>
                </a:solidFill>
                <a:effectLst/>
                <a:latin typeface="Arial" panose="020B0604020202020204" pitchFamily="34" charset="0"/>
              </a:rPr>
              <a:t>Vodik</a:t>
            </a:r>
            <a:r>
              <a:rPr lang="hr-HR" b="0" i="0" dirty="0">
                <a:solidFill>
                  <a:srgbClr val="202122"/>
                </a:solidFill>
                <a:effectLst/>
                <a:latin typeface="Arial" panose="020B0604020202020204" pitchFamily="34" charset="0"/>
              </a:rPr>
              <a:t> </a:t>
            </a:r>
            <a:r>
              <a:rPr lang="hr-HR" b="1" i="0" dirty="0">
                <a:solidFill>
                  <a:srgbClr val="202122"/>
                </a:solidFill>
                <a:effectLst/>
                <a:latin typeface="Arial" panose="020B0604020202020204" pitchFamily="34" charset="0"/>
              </a:rPr>
              <a:t>nema</a:t>
            </a:r>
            <a:r>
              <a:rPr lang="hr-HR" b="0" i="0" dirty="0">
                <a:solidFill>
                  <a:srgbClr val="202122"/>
                </a:solidFill>
                <a:effectLst/>
                <a:latin typeface="Arial" panose="020B0604020202020204" pitchFamily="34" charset="0"/>
              </a:rPr>
              <a:t> strogo određen položaj </a:t>
            </a:r>
          </a:p>
          <a:p>
            <a:pPr marL="0" indent="0">
              <a:buNone/>
            </a:pPr>
            <a:r>
              <a:rPr lang="hr-HR" b="0" i="0" dirty="0">
                <a:solidFill>
                  <a:srgbClr val="202122"/>
                </a:solidFill>
                <a:effectLst/>
                <a:latin typeface="Arial" panose="020B0604020202020204" pitchFamily="34" charset="0"/>
              </a:rPr>
              <a:t>	u periodnom sustavu elemenata </a:t>
            </a:r>
            <a:r>
              <a:rPr lang="hr-HR" b="1" i="0" dirty="0">
                <a:solidFill>
                  <a:srgbClr val="202122"/>
                </a:solidFill>
                <a:effectLst/>
                <a:latin typeface="Arial" panose="020B0604020202020204" pitchFamily="34" charset="0"/>
              </a:rPr>
              <a:t>proučava se</a:t>
            </a:r>
            <a:r>
              <a:rPr lang="hr-HR" b="1" dirty="0">
                <a:solidFill>
                  <a:srgbClr val="202122"/>
                </a:solidFill>
                <a:latin typeface="Arial" panose="020B0604020202020204" pitchFamily="34" charset="0"/>
              </a:rPr>
              <a:t> </a:t>
            </a:r>
            <a:r>
              <a:rPr lang="hr-HR" b="1" i="0" dirty="0">
                <a:solidFill>
                  <a:srgbClr val="202122"/>
                </a:solidFill>
                <a:effectLst/>
                <a:latin typeface="Arial" panose="020B0604020202020204" pitchFamily="34" charset="0"/>
              </a:rPr>
              <a:t>zasebno,</a:t>
            </a:r>
          </a:p>
          <a:p>
            <a:pPr marL="0" indent="0">
              <a:buNone/>
            </a:pPr>
            <a:r>
              <a:rPr lang="hr-HR" dirty="0">
                <a:solidFill>
                  <a:srgbClr val="202122"/>
                </a:solidFill>
                <a:latin typeface="Arial" panose="020B0604020202020204" pitchFamily="34" charset="0"/>
              </a:rPr>
              <a:t> 	</a:t>
            </a:r>
            <a:r>
              <a:rPr lang="hr-HR" b="0" i="0" dirty="0">
                <a:solidFill>
                  <a:srgbClr val="202122"/>
                </a:solidFill>
                <a:effectLst/>
                <a:latin typeface="Arial" panose="020B0604020202020204" pitchFamily="34" charset="0"/>
              </a:rPr>
              <a:t>kao i alkalijski metali, </a:t>
            </a:r>
            <a:r>
              <a:rPr lang="hr-HR" b="1" i="0" dirty="0">
                <a:solidFill>
                  <a:srgbClr val="202122"/>
                </a:solidFill>
                <a:effectLst/>
                <a:latin typeface="Arial" panose="020B0604020202020204" pitchFamily="34" charset="0"/>
              </a:rPr>
              <a:t>ima jedan (i jedini) valentni elektron</a:t>
            </a:r>
            <a:r>
              <a:rPr lang="hr-HR" b="0" i="0" dirty="0">
                <a:solidFill>
                  <a:srgbClr val="202122"/>
                </a:solidFill>
                <a:effectLst/>
                <a:latin typeface="Arial" panose="020B0604020202020204" pitchFamily="34" charset="0"/>
              </a:rPr>
              <a:t>, ali od njih se razlikuje mnogo većom energijom ionizacije. </a:t>
            </a:r>
          </a:p>
          <a:p>
            <a:pPr marL="0" indent="0">
              <a:buNone/>
            </a:pPr>
            <a:r>
              <a:rPr lang="hr-HR" b="0" i="0" dirty="0">
                <a:solidFill>
                  <a:srgbClr val="202122"/>
                </a:solidFill>
                <a:effectLst/>
                <a:latin typeface="Arial" panose="020B0604020202020204" pitchFamily="34" charset="0"/>
              </a:rPr>
              <a:t>	za stabilnu elektronsku konfiguraciju nedostaje jedan elektron</a:t>
            </a:r>
          </a:p>
        </p:txBody>
      </p:sp>
    </p:spTree>
    <p:extLst>
      <p:ext uri="{BB962C8B-B14F-4D97-AF65-F5344CB8AC3E}">
        <p14:creationId xmlns:p14="http://schemas.microsoft.com/office/powerpoint/2010/main" val="267364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38BA521-D6BF-4451-BA9D-7AE75FBB3A16}"/>
              </a:ext>
            </a:extLst>
          </p:cNvPr>
          <p:cNvSpPr>
            <a:spLocks noGrp="1"/>
          </p:cNvSpPr>
          <p:nvPr>
            <p:ph type="title"/>
          </p:nvPr>
        </p:nvSpPr>
        <p:spPr>
          <a:xfrm>
            <a:off x="472439" y="452211"/>
            <a:ext cx="7609114" cy="793115"/>
          </a:xfrm>
        </p:spPr>
        <p:txBody>
          <a:bodyPr/>
          <a:lstStyle/>
          <a:p>
            <a:r>
              <a:rPr lang="hr-HR" dirty="0"/>
              <a:t>U fizici</a:t>
            </a:r>
          </a:p>
        </p:txBody>
      </p:sp>
      <p:sp>
        <p:nvSpPr>
          <p:cNvPr id="3" name="Rezervirano mjesto sadržaja 2">
            <a:extLst>
              <a:ext uri="{FF2B5EF4-FFF2-40B4-BE49-F238E27FC236}">
                <a16:creationId xmlns:a16="http://schemas.microsoft.com/office/drawing/2014/main" id="{141DFB30-9CC7-4DC7-AA94-1026BF2FE420}"/>
              </a:ext>
            </a:extLst>
          </p:cNvPr>
          <p:cNvSpPr>
            <a:spLocks noGrp="1"/>
          </p:cNvSpPr>
          <p:nvPr>
            <p:ph idx="1"/>
          </p:nvPr>
        </p:nvSpPr>
        <p:spPr>
          <a:xfrm>
            <a:off x="637903" y="1337944"/>
            <a:ext cx="10996748" cy="4792889"/>
          </a:xfrm>
        </p:spPr>
        <p:txBody>
          <a:bodyPr>
            <a:noAutofit/>
          </a:bodyPr>
          <a:lstStyle/>
          <a:p>
            <a:pPr marL="0" indent="0">
              <a:buNone/>
            </a:pPr>
            <a:r>
              <a:rPr lang="hr-HR" sz="3200" dirty="0"/>
              <a:t>- u kvantnoj teoriji, zbog </a:t>
            </a:r>
            <a:r>
              <a:rPr lang="hr-HR" sz="3200" b="1" dirty="0"/>
              <a:t>jednostavne</a:t>
            </a:r>
            <a:r>
              <a:rPr lang="hr-HR" sz="3200" dirty="0"/>
              <a:t> strukture, atom vodika je imao središnju ulogu u razvoju </a:t>
            </a:r>
            <a:r>
              <a:rPr lang="hr-HR" sz="3200" b="1" dirty="0"/>
              <a:t>teorije atomske strukture</a:t>
            </a:r>
          </a:p>
          <a:p>
            <a:pPr>
              <a:buFontTx/>
              <a:buChar char="-"/>
            </a:pPr>
            <a:r>
              <a:rPr lang="hr-HR" sz="3200" dirty="0"/>
              <a:t>atom vodika i odgovarajući kationi vodika (H</a:t>
            </a:r>
            <a:r>
              <a:rPr lang="hr-HR" sz="3200" baseline="30000" dirty="0"/>
              <a:t>+</a:t>
            </a:r>
            <a:r>
              <a:rPr lang="hr-HR" sz="3200" dirty="0"/>
              <a:t>) imali su važnu ulogu u razumijevanju </a:t>
            </a:r>
            <a:r>
              <a:rPr lang="hr-HR" sz="3200" b="1" dirty="0"/>
              <a:t>prirode kemijskih veza </a:t>
            </a:r>
            <a:r>
              <a:rPr lang="hr-HR" sz="3200" dirty="0"/>
              <a:t>čija se teorija razvila 1920-ih</a:t>
            </a:r>
          </a:p>
          <a:p>
            <a:pPr>
              <a:buFontTx/>
              <a:buChar char="-"/>
            </a:pPr>
            <a:r>
              <a:rPr lang="hr-HR" sz="3200" dirty="0"/>
              <a:t>izotopi vodika: </a:t>
            </a:r>
          </a:p>
          <a:p>
            <a:pPr marL="0" indent="0">
              <a:buNone/>
            </a:pPr>
            <a:r>
              <a:rPr lang="hr-HR" sz="3200" dirty="0"/>
              <a:t>	obični vodik (</a:t>
            </a:r>
            <a:r>
              <a:rPr lang="hr-HR" sz="3200" dirty="0" err="1"/>
              <a:t>procij</a:t>
            </a:r>
            <a:r>
              <a:rPr lang="hr-HR" sz="3200" dirty="0"/>
              <a:t>, 1 proton i 1 neutron 99,98%),</a:t>
            </a:r>
          </a:p>
          <a:p>
            <a:pPr marL="0" indent="0">
              <a:buNone/>
            </a:pPr>
            <a:r>
              <a:rPr lang="hr-HR" sz="3200" dirty="0"/>
              <a:t>	</a:t>
            </a:r>
            <a:r>
              <a:rPr lang="hr-HR" sz="2800" dirty="0"/>
              <a:t>teški vodik (deuterij, 1 </a:t>
            </a:r>
            <a:r>
              <a:rPr lang="hr-HR" dirty="0"/>
              <a:t>proton i 2 neutrona, gotovo 0,02%) </a:t>
            </a:r>
          </a:p>
          <a:p>
            <a:pPr marL="0" indent="0">
              <a:buNone/>
            </a:pPr>
            <a:r>
              <a:rPr lang="hr-HR" sz="2800" dirty="0"/>
              <a:t>	superteški vodik (</a:t>
            </a:r>
            <a:r>
              <a:rPr lang="hr-HR" sz="2800" dirty="0" err="1"/>
              <a:t>tricij</a:t>
            </a:r>
            <a:r>
              <a:rPr lang="hr-HR" sz="2800" dirty="0"/>
              <a:t>, 1 proton, 3 neutrona, u </a:t>
            </a:r>
            <a:r>
              <a:rPr lang="hr-HR" dirty="0"/>
              <a:t>tragovima</a:t>
            </a:r>
            <a:r>
              <a:rPr lang="hr-HR" sz="2800" dirty="0"/>
              <a:t>).</a:t>
            </a:r>
          </a:p>
        </p:txBody>
      </p:sp>
    </p:spTree>
    <p:extLst>
      <p:ext uri="{BB962C8B-B14F-4D97-AF65-F5344CB8AC3E}">
        <p14:creationId xmlns:p14="http://schemas.microsoft.com/office/powerpoint/2010/main" val="61747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89C9AD7A-65F4-CF86-ED4D-B386B9DEFC15}"/>
              </a:ext>
            </a:extLst>
          </p:cNvPr>
          <p:cNvSpPr>
            <a:spLocks noGrp="1"/>
          </p:cNvSpPr>
          <p:nvPr>
            <p:ph idx="1"/>
          </p:nvPr>
        </p:nvSpPr>
        <p:spPr>
          <a:xfrm>
            <a:off x="838199" y="792480"/>
            <a:ext cx="10649857" cy="5384483"/>
          </a:xfrm>
        </p:spPr>
        <p:txBody>
          <a:bodyPr>
            <a:normAutofit/>
          </a:bodyPr>
          <a:lstStyle/>
          <a:p>
            <a:pPr marL="0" indent="0">
              <a:buNone/>
            </a:pPr>
            <a:r>
              <a:rPr lang="hr-HR" b="1" dirty="0"/>
              <a:t>Fuzija</a:t>
            </a:r>
            <a:r>
              <a:rPr lang="hr-HR" dirty="0"/>
              <a:t> – spajanje dvije ili više jezgri atoma u jednu</a:t>
            </a:r>
          </a:p>
          <a:p>
            <a:pPr marL="0" indent="0">
              <a:buNone/>
            </a:pPr>
            <a:r>
              <a:rPr lang="hr-HR" dirty="0"/>
              <a:t>	nastala jezgra ima manju masu nego zbroj masa spojenih jezgri</a:t>
            </a:r>
          </a:p>
          <a:p>
            <a:pPr marL="0" indent="0">
              <a:buNone/>
            </a:pPr>
            <a:r>
              <a:rPr lang="hr-HR" dirty="0"/>
              <a:t>	razlika u masi oslobađa se kao energija </a:t>
            </a:r>
          </a:p>
          <a:p>
            <a:pPr marL="0" indent="0">
              <a:buNone/>
            </a:pPr>
            <a:r>
              <a:rPr lang="hr-HR" sz="3600" dirty="0"/>
              <a:t>		E = mc</a:t>
            </a:r>
            <a:r>
              <a:rPr lang="hr-HR" sz="3600" baseline="30000" dirty="0"/>
              <a:t>2</a:t>
            </a:r>
            <a:r>
              <a:rPr lang="hr-HR" sz="3600" dirty="0"/>
              <a:t> </a:t>
            </a:r>
            <a:r>
              <a:rPr lang="hr-HR" dirty="0"/>
              <a:t>(veza mase i energije, Albert Einstein)</a:t>
            </a:r>
          </a:p>
          <a:p>
            <a:pPr marL="0" indent="0">
              <a:buNone/>
            </a:pPr>
            <a:endParaRPr lang="hr-HR" dirty="0"/>
          </a:p>
          <a:p>
            <a:pPr marL="0" indent="0">
              <a:buNone/>
            </a:pPr>
            <a:r>
              <a:rPr lang="hr-HR" dirty="0"/>
              <a:t>Samoodrživa nuklearna fuzija prvi put je izvedena 1. studenog 1952. testiranjem vodikove (termonuklearne) bombe </a:t>
            </a:r>
            <a:r>
              <a:rPr lang="hr-HR" dirty="0" err="1"/>
              <a:t>Ivy</a:t>
            </a:r>
            <a:r>
              <a:rPr lang="hr-HR" dirty="0"/>
              <a:t> Mike. </a:t>
            </a:r>
          </a:p>
          <a:p>
            <a:pPr marL="0" indent="0">
              <a:buNone/>
            </a:pPr>
            <a:endParaRPr lang="hr-HR" dirty="0"/>
          </a:p>
          <a:p>
            <a:pPr marL="0" indent="0">
              <a:buNone/>
            </a:pPr>
            <a:r>
              <a:rPr lang="hr-HR" dirty="0"/>
              <a:t>D</a:t>
            </a:r>
            <a:r>
              <a:rPr lang="hr-HR" b="0" i="0" dirty="0">
                <a:solidFill>
                  <a:srgbClr val="202122"/>
                </a:solidFill>
                <a:effectLst/>
                <a:latin typeface="Arial" panose="020B0604020202020204" pitchFamily="34" charset="0"/>
              </a:rPr>
              <a:t>a bi </a:t>
            </a:r>
            <a:r>
              <a:rPr lang="hr-HR" dirty="0">
                <a:solidFill>
                  <a:srgbClr val="202122"/>
                </a:solidFill>
                <a:latin typeface="Arial" panose="020B0604020202020204" pitchFamily="34" charset="0"/>
              </a:rPr>
              <a:t>fuzija </a:t>
            </a:r>
            <a:r>
              <a:rPr lang="hr-HR" b="0" i="0" dirty="0">
                <a:solidFill>
                  <a:srgbClr val="202122"/>
                </a:solidFill>
                <a:effectLst/>
                <a:latin typeface="Arial" panose="020B0604020202020204" pitchFamily="34" charset="0"/>
              </a:rPr>
              <a:t>bila koristan izvor energije, potrebna je održiva kontrolirana fuzija na čemu se intenzivno istražuje i ostvaruju pomaci. </a:t>
            </a:r>
            <a:endParaRPr lang="hr-HR" dirty="0"/>
          </a:p>
        </p:txBody>
      </p:sp>
    </p:spTree>
    <p:extLst>
      <p:ext uri="{BB962C8B-B14F-4D97-AF65-F5344CB8AC3E}">
        <p14:creationId xmlns:p14="http://schemas.microsoft.com/office/powerpoint/2010/main" val="109426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EB2AEBA-3852-02B9-D81D-AB1FED6B3918}"/>
              </a:ext>
            </a:extLst>
          </p:cNvPr>
          <p:cNvSpPr>
            <a:spLocks noGrp="1"/>
          </p:cNvSpPr>
          <p:nvPr>
            <p:ph type="title"/>
          </p:nvPr>
        </p:nvSpPr>
        <p:spPr/>
        <p:txBody>
          <a:bodyPr/>
          <a:lstStyle/>
          <a:p>
            <a:endParaRPr lang="hr-HR"/>
          </a:p>
        </p:txBody>
      </p:sp>
      <p:sp>
        <p:nvSpPr>
          <p:cNvPr id="3" name="Rezervirano mjesto sadržaja 2">
            <a:extLst>
              <a:ext uri="{FF2B5EF4-FFF2-40B4-BE49-F238E27FC236}">
                <a16:creationId xmlns:a16="http://schemas.microsoft.com/office/drawing/2014/main" id="{0A518C9F-2916-E9B6-7E34-B001927BE9DF}"/>
              </a:ext>
            </a:extLst>
          </p:cNvPr>
          <p:cNvSpPr>
            <a:spLocks noGrp="1"/>
          </p:cNvSpPr>
          <p:nvPr>
            <p:ph idx="1"/>
          </p:nvPr>
        </p:nvSpPr>
        <p:spPr/>
        <p:txBody>
          <a:bodyPr/>
          <a:lstStyle/>
          <a:p>
            <a:endParaRPr lang="hr-HR"/>
          </a:p>
        </p:txBody>
      </p:sp>
      <p:pic>
        <p:nvPicPr>
          <p:cNvPr id="5" name="Slika 4">
            <a:extLst>
              <a:ext uri="{FF2B5EF4-FFF2-40B4-BE49-F238E27FC236}">
                <a16:creationId xmlns:a16="http://schemas.microsoft.com/office/drawing/2014/main" id="{24368880-E9AC-9069-FA9C-3B03A47A55F4}"/>
              </a:ext>
            </a:extLst>
          </p:cNvPr>
          <p:cNvPicPr>
            <a:picLocks noChangeAspect="1"/>
          </p:cNvPicPr>
          <p:nvPr/>
        </p:nvPicPr>
        <p:blipFill>
          <a:blip r:embed="rId2"/>
          <a:stretch>
            <a:fillRect/>
          </a:stretch>
        </p:blipFill>
        <p:spPr>
          <a:xfrm rot="21445156">
            <a:off x="1706406" y="80662"/>
            <a:ext cx="10167952" cy="6336407"/>
          </a:xfrm>
          <a:prstGeom prst="rect">
            <a:avLst/>
          </a:prstGeom>
        </p:spPr>
      </p:pic>
    </p:spTree>
    <p:extLst>
      <p:ext uri="{BB962C8B-B14F-4D97-AF65-F5344CB8AC3E}">
        <p14:creationId xmlns:p14="http://schemas.microsoft.com/office/powerpoint/2010/main" val="1700783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9D731EF-6FE5-45F7-B3CF-A089180D928E}"/>
              </a:ext>
            </a:extLst>
          </p:cNvPr>
          <p:cNvSpPr>
            <a:spLocks noGrp="1"/>
          </p:cNvSpPr>
          <p:nvPr>
            <p:ph type="title"/>
          </p:nvPr>
        </p:nvSpPr>
        <p:spPr>
          <a:xfrm>
            <a:off x="838200" y="365125"/>
            <a:ext cx="6375400" cy="766989"/>
          </a:xfrm>
        </p:spPr>
        <p:txBody>
          <a:bodyPr/>
          <a:lstStyle/>
          <a:p>
            <a:r>
              <a:rPr lang="hr-HR" b="1" dirty="0"/>
              <a:t>Baloni i letjelice s vodikom</a:t>
            </a:r>
          </a:p>
        </p:txBody>
      </p:sp>
      <p:sp>
        <p:nvSpPr>
          <p:cNvPr id="3" name="Rezervirano mjesto sadržaja 2">
            <a:extLst>
              <a:ext uri="{FF2B5EF4-FFF2-40B4-BE49-F238E27FC236}">
                <a16:creationId xmlns:a16="http://schemas.microsoft.com/office/drawing/2014/main" id="{C16ABBD4-264D-420A-8A2A-B5980E644192}"/>
              </a:ext>
            </a:extLst>
          </p:cNvPr>
          <p:cNvSpPr>
            <a:spLocks noGrp="1"/>
          </p:cNvSpPr>
          <p:nvPr>
            <p:ph idx="1"/>
          </p:nvPr>
        </p:nvSpPr>
        <p:spPr>
          <a:xfrm>
            <a:off x="838200" y="1451430"/>
            <a:ext cx="10515600" cy="4725534"/>
          </a:xfrm>
        </p:spPr>
        <p:txBody>
          <a:bodyPr>
            <a:normAutofit fontScale="85000" lnSpcReduction="20000"/>
          </a:bodyPr>
          <a:lstStyle/>
          <a:p>
            <a:pPr marL="0" indent="0">
              <a:buNone/>
            </a:pPr>
            <a:r>
              <a:rPr lang="hr-HR" dirty="0">
                <a:solidFill>
                  <a:srgbClr val="202122"/>
                </a:solidFill>
                <a:latin typeface="Arial" panose="020B0604020202020204" pitchFamily="34" charset="0"/>
              </a:rPr>
              <a:t>	Prvi je balon na vrući zrak 1783. otkrio </a:t>
            </a:r>
            <a:r>
              <a:rPr lang="hr-HR" b="1" dirty="0">
                <a:solidFill>
                  <a:srgbClr val="202122"/>
                </a:solidFill>
                <a:latin typeface="Arial" panose="020B0604020202020204" pitchFamily="34" charset="0"/>
              </a:rPr>
              <a:t>Jacques Charles</a:t>
            </a:r>
          </a:p>
          <a:p>
            <a:pPr marL="0" indent="0">
              <a:buNone/>
            </a:pPr>
            <a:endParaRPr lang="hr-HR" dirty="0">
              <a:solidFill>
                <a:srgbClr val="202122"/>
              </a:solidFill>
              <a:latin typeface="Arial" panose="020B0604020202020204" pitchFamily="34" charset="0"/>
            </a:endParaRPr>
          </a:p>
          <a:p>
            <a:pPr marL="0" indent="0">
              <a:buNone/>
            </a:pPr>
            <a:r>
              <a:rPr lang="hr-HR" b="1" i="0" dirty="0">
                <a:solidFill>
                  <a:srgbClr val="202122"/>
                </a:solidFill>
                <a:effectLst/>
                <a:latin typeface="Arial" panose="020B0604020202020204" pitchFamily="34" charset="0"/>
              </a:rPr>
              <a:t>	David Schwarz</a:t>
            </a:r>
            <a:r>
              <a:rPr lang="hr-HR" b="0" i="0" dirty="0">
                <a:solidFill>
                  <a:srgbClr val="202122"/>
                </a:solidFill>
                <a:effectLst/>
                <a:latin typeface="Arial" panose="020B0604020202020204" pitchFamily="34" charset="0"/>
              </a:rPr>
              <a:t> (rođen u Mađarskoj</a:t>
            </a:r>
            <a:r>
              <a:rPr lang="hr-HR" dirty="0">
                <a:solidFill>
                  <a:srgbClr val="202122"/>
                </a:solidFill>
                <a:latin typeface="Arial" panose="020B0604020202020204" pitchFamily="34" charset="0"/>
              </a:rPr>
              <a:t>, </a:t>
            </a:r>
            <a:r>
              <a:rPr lang="hr-HR" dirty="0" err="1">
                <a:solidFill>
                  <a:srgbClr val="202122"/>
                </a:solidFill>
                <a:latin typeface="Arial" panose="020B0604020202020204" pitchFamily="34" charset="0"/>
              </a:rPr>
              <a:t>Keszthely</a:t>
            </a:r>
            <a:r>
              <a:rPr lang="hr-HR" dirty="0">
                <a:solidFill>
                  <a:srgbClr val="202122"/>
                </a:solidFill>
                <a:latin typeface="Arial" panose="020B0604020202020204" pitchFamily="34" charset="0"/>
              </a:rPr>
              <a:t>, 2</a:t>
            </a:r>
            <a:r>
              <a:rPr lang="hr-HR" b="0" i="0" dirty="0">
                <a:solidFill>
                  <a:srgbClr val="202122"/>
                </a:solidFill>
                <a:effectLst/>
                <a:latin typeface="Arial" panose="020B0604020202020204" pitchFamily="34" charset="0"/>
              </a:rPr>
              <a:t>. listopada 1850. – Beč, 13. siječnja 1897.), od trinaeste godine živio u Županji, kasnije u Zagrebu) </a:t>
            </a:r>
          </a:p>
          <a:p>
            <a:pPr marL="0" indent="0">
              <a:buNone/>
            </a:pPr>
            <a:r>
              <a:rPr lang="hr-HR" dirty="0">
                <a:solidFill>
                  <a:srgbClr val="202122"/>
                </a:solidFill>
                <a:latin typeface="Arial" panose="020B0604020202020204" pitchFamily="34" charset="0"/>
              </a:rPr>
              <a:t>	</a:t>
            </a:r>
            <a:r>
              <a:rPr lang="hr-HR" b="1" dirty="0">
                <a:solidFill>
                  <a:srgbClr val="202122"/>
                </a:solidFill>
                <a:latin typeface="Arial" panose="020B0604020202020204" pitchFamily="34" charset="0"/>
              </a:rPr>
              <a:t>izgradio je prvi zračni brod 1893</a:t>
            </a:r>
            <a:r>
              <a:rPr lang="hr-HR" dirty="0">
                <a:solidFill>
                  <a:srgbClr val="202122"/>
                </a:solidFill>
                <a:latin typeface="Arial" panose="020B0604020202020204" pitchFamily="34" charset="0"/>
              </a:rPr>
              <a:t>., a </a:t>
            </a:r>
            <a:r>
              <a:rPr lang="hr-HR" b="1" dirty="0">
                <a:solidFill>
                  <a:srgbClr val="202122"/>
                </a:solidFill>
                <a:latin typeface="Arial" panose="020B0604020202020204" pitchFamily="34" charset="0"/>
              </a:rPr>
              <a:t>zatim i 1896</a:t>
            </a:r>
            <a:r>
              <a:rPr lang="hr-HR" dirty="0">
                <a:solidFill>
                  <a:srgbClr val="202122"/>
                </a:solidFill>
                <a:latin typeface="Arial" panose="020B0604020202020204" pitchFamily="34" charset="0"/>
              </a:rPr>
              <a:t>., od aluminija, oblika topovske granate, ispunjen vodikom, dugačak 48 metara, promjera 12 metara, mase 3 560 kilograma, obujma 3 697 m3; pokretao ga je benzinski motor snage 11,76 kW </a:t>
            </a:r>
          </a:p>
          <a:p>
            <a:pPr marL="0" indent="0">
              <a:buNone/>
            </a:pPr>
            <a:r>
              <a:rPr lang="hr-HR" dirty="0">
                <a:solidFill>
                  <a:srgbClr val="202122"/>
                </a:solidFill>
                <a:latin typeface="Arial" panose="020B0604020202020204" pitchFamily="34" charset="0"/>
              </a:rPr>
              <a:t>	</a:t>
            </a:r>
            <a:r>
              <a:rPr lang="hr-HR" b="1" dirty="0">
                <a:solidFill>
                  <a:srgbClr val="202122"/>
                </a:solidFill>
                <a:latin typeface="Arial" panose="020B0604020202020204" pitchFamily="34" charset="0"/>
              </a:rPr>
              <a:t>prvo testiranje zračnog broda proveo 8. listopada 1896</a:t>
            </a:r>
            <a:r>
              <a:rPr lang="hr-HR" dirty="0">
                <a:solidFill>
                  <a:srgbClr val="202122"/>
                </a:solidFill>
                <a:latin typeface="Arial" panose="020B0604020202020204" pitchFamily="34" charset="0"/>
              </a:rPr>
              <a:t>., podignuo se jedan metar (zbog slabe kvalitete plina) na vojnom uzletištu </a:t>
            </a:r>
            <a:r>
              <a:rPr lang="hr-HR" dirty="0" err="1">
                <a:solidFill>
                  <a:srgbClr val="202122"/>
                </a:solidFill>
                <a:latin typeface="Arial" panose="020B0604020202020204" pitchFamily="34" charset="0"/>
              </a:rPr>
              <a:t>Tempelhof</a:t>
            </a:r>
            <a:r>
              <a:rPr lang="hr-HR" dirty="0">
                <a:solidFill>
                  <a:srgbClr val="202122"/>
                </a:solidFill>
                <a:latin typeface="Arial" panose="020B0604020202020204" pitchFamily="34" charset="0"/>
              </a:rPr>
              <a:t> pokraj Berlina. Prvi službeni let najavljen za 15. siječnja 1897. ali je </a:t>
            </a:r>
            <a:r>
              <a:rPr lang="hr-HR" b="1" i="0" dirty="0">
                <a:solidFill>
                  <a:srgbClr val="202122"/>
                </a:solidFill>
                <a:effectLst/>
                <a:latin typeface="Arial" panose="020B0604020202020204" pitchFamily="34" charset="0"/>
              </a:rPr>
              <a:t>Schwarz</a:t>
            </a:r>
            <a:r>
              <a:rPr lang="hr-HR" dirty="0">
                <a:solidFill>
                  <a:srgbClr val="202122"/>
                </a:solidFill>
                <a:latin typeface="Arial" panose="020B0604020202020204" pitchFamily="34" charset="0"/>
              </a:rPr>
              <a:t> </a:t>
            </a:r>
            <a:r>
              <a:rPr lang="hr-HR" b="1" dirty="0">
                <a:solidFill>
                  <a:srgbClr val="202122"/>
                </a:solidFill>
                <a:latin typeface="Arial" panose="020B0604020202020204" pitchFamily="34" charset="0"/>
              </a:rPr>
              <a:t>umro je 13. siječnja</a:t>
            </a:r>
            <a:r>
              <a:rPr lang="hr-HR" dirty="0">
                <a:solidFill>
                  <a:srgbClr val="202122"/>
                </a:solidFill>
                <a:latin typeface="Arial" panose="020B0604020202020204" pitchFamily="34" charset="0"/>
              </a:rPr>
              <a:t>. Prvi, </a:t>
            </a:r>
            <a:r>
              <a:rPr lang="hr-HR" b="1" dirty="0">
                <a:solidFill>
                  <a:srgbClr val="202122"/>
                </a:solidFill>
                <a:latin typeface="Arial" panose="020B0604020202020204" pitchFamily="34" charset="0"/>
              </a:rPr>
              <a:t>kratki let obavljen 3. studenog 1897. kada </a:t>
            </a:r>
            <a:r>
              <a:rPr lang="hr-HR" dirty="0">
                <a:solidFill>
                  <a:srgbClr val="202122"/>
                </a:solidFill>
                <a:latin typeface="Arial" panose="020B0604020202020204" pitchFamily="34" charset="0"/>
              </a:rPr>
              <a:t>se brod srušio zbog pada remenja s propelera, a pilot se spasio iskakanjem iz letjelice.</a:t>
            </a:r>
          </a:p>
          <a:p>
            <a:endParaRPr lang="hr-HR" dirty="0">
              <a:solidFill>
                <a:srgbClr val="202122"/>
              </a:solidFill>
              <a:latin typeface="Arial" panose="020B0604020202020204" pitchFamily="34" charset="0"/>
            </a:endParaRPr>
          </a:p>
          <a:p>
            <a:pPr marL="0" indent="0">
              <a:buNone/>
            </a:pPr>
            <a:endParaRPr lang="hr-HR" dirty="0">
              <a:solidFill>
                <a:srgbClr val="202122"/>
              </a:solidFill>
              <a:latin typeface="Arial" panose="020B0604020202020204" pitchFamily="34" charset="0"/>
            </a:endParaRPr>
          </a:p>
        </p:txBody>
      </p:sp>
    </p:spTree>
    <p:extLst>
      <p:ext uri="{BB962C8B-B14F-4D97-AF65-F5344CB8AC3E}">
        <p14:creationId xmlns:p14="http://schemas.microsoft.com/office/powerpoint/2010/main" val="209525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97AE89AF-0B6A-42BB-B2DA-A332537519C7}"/>
              </a:ext>
            </a:extLst>
          </p:cNvPr>
          <p:cNvSpPr>
            <a:spLocks noGrp="1"/>
          </p:cNvSpPr>
          <p:nvPr>
            <p:ph idx="1"/>
          </p:nvPr>
        </p:nvSpPr>
        <p:spPr>
          <a:xfrm>
            <a:off x="838199" y="812800"/>
            <a:ext cx="10816771" cy="5364163"/>
          </a:xfrm>
        </p:spPr>
        <p:txBody>
          <a:bodyPr>
            <a:normAutofit lnSpcReduction="10000"/>
          </a:bodyPr>
          <a:lstStyle/>
          <a:p>
            <a:pPr marL="0" indent="0">
              <a:buNone/>
            </a:pPr>
            <a:r>
              <a:rPr lang="hr-HR" b="1" dirty="0">
                <a:solidFill>
                  <a:srgbClr val="202122"/>
                </a:solidFill>
                <a:latin typeface="Arial" panose="020B0604020202020204" pitchFamily="34" charset="0"/>
              </a:rPr>
              <a:t>Ferdinand von Zeppelin </a:t>
            </a:r>
            <a:r>
              <a:rPr lang="hr-HR" dirty="0">
                <a:solidFill>
                  <a:srgbClr val="202122"/>
                </a:solidFill>
                <a:latin typeface="Arial" panose="020B0604020202020204" pitchFamily="34" charset="0"/>
              </a:rPr>
              <a:t>je od </a:t>
            </a:r>
            <a:r>
              <a:rPr lang="hr-HR" b="1" dirty="0">
                <a:solidFill>
                  <a:srgbClr val="202122"/>
                </a:solidFill>
                <a:latin typeface="Arial" panose="020B0604020202020204" pitchFamily="34" charset="0"/>
              </a:rPr>
              <a:t>udovice Davida Schwartza otkupio</a:t>
            </a:r>
            <a:r>
              <a:rPr lang="hr-HR" dirty="0">
                <a:solidFill>
                  <a:srgbClr val="202122"/>
                </a:solidFill>
                <a:latin typeface="Arial" panose="020B0604020202020204" pitchFamily="34" charset="0"/>
              </a:rPr>
              <a:t> </a:t>
            </a:r>
            <a:r>
              <a:rPr lang="hr-HR" b="1" dirty="0">
                <a:solidFill>
                  <a:srgbClr val="202122"/>
                </a:solidFill>
                <a:latin typeface="Arial" panose="020B0604020202020204" pitchFamily="34" charset="0"/>
              </a:rPr>
              <a:t>nacrte</a:t>
            </a:r>
            <a:r>
              <a:rPr lang="hr-HR" dirty="0">
                <a:solidFill>
                  <a:srgbClr val="202122"/>
                </a:solidFill>
                <a:latin typeface="Arial" panose="020B0604020202020204" pitchFamily="34" charset="0"/>
              </a:rPr>
              <a:t> i prema njima izradio letjelicu punjenu vodikom koja je potom nazvana </a:t>
            </a:r>
            <a:r>
              <a:rPr lang="hr-HR" b="1" dirty="0">
                <a:solidFill>
                  <a:srgbClr val="202122"/>
                </a:solidFill>
                <a:latin typeface="Arial" panose="020B0604020202020204" pitchFamily="34" charset="0"/>
              </a:rPr>
              <a:t>cepelin</a:t>
            </a:r>
            <a:r>
              <a:rPr lang="hr-HR" dirty="0">
                <a:solidFill>
                  <a:srgbClr val="202122"/>
                </a:solidFill>
                <a:latin typeface="Arial" panose="020B0604020202020204" pitchFamily="34" charset="0"/>
              </a:rPr>
              <a:t> </a:t>
            </a:r>
            <a:r>
              <a:rPr lang="nb-NO" b="0" i="0" dirty="0">
                <a:solidFill>
                  <a:srgbClr val="202122"/>
                </a:solidFill>
                <a:effectLst/>
                <a:latin typeface="Arial" panose="020B0604020202020204" pitchFamily="34" charset="0"/>
              </a:rPr>
              <a:t>(i </a:t>
            </a:r>
            <a:r>
              <a:rPr lang="nb-NO" b="1" i="1" dirty="0">
                <a:solidFill>
                  <a:srgbClr val="202122"/>
                </a:solidFill>
                <a:effectLst/>
                <a:latin typeface="Arial" panose="020B0604020202020204" pitchFamily="34" charset="0"/>
              </a:rPr>
              <a:t>dirižabl</a:t>
            </a:r>
            <a:r>
              <a:rPr lang="nb-NO" b="0" i="0" dirty="0">
                <a:solidFill>
                  <a:srgbClr val="202122"/>
                </a:solidFill>
                <a:effectLst/>
                <a:latin typeface="Arial" panose="020B0604020202020204" pitchFamily="34" charset="0"/>
              </a:rPr>
              <a:t> od</a:t>
            </a:r>
            <a:r>
              <a:rPr lang="hr-HR" b="0" i="0" dirty="0">
                <a:solidFill>
                  <a:srgbClr val="202122"/>
                </a:solidFill>
                <a:effectLst/>
                <a:latin typeface="Arial" panose="020B0604020202020204" pitchFamily="34" charset="0"/>
              </a:rPr>
              <a:t> </a:t>
            </a:r>
            <a:r>
              <a:rPr lang="nb-NO" b="0" i="0" dirty="0">
                <a:solidFill>
                  <a:srgbClr val="202122"/>
                </a:solidFill>
                <a:effectLst/>
                <a:latin typeface="Arial" panose="020B0604020202020204" pitchFamily="34" charset="0"/>
              </a:rPr>
              <a:t>francuskog </a:t>
            </a:r>
            <a:r>
              <a:rPr lang="nb-NO" b="0" i="1" dirty="0">
                <a:solidFill>
                  <a:srgbClr val="202122"/>
                </a:solidFill>
                <a:effectLst/>
                <a:latin typeface="Arial" panose="020B0604020202020204" pitchFamily="34" charset="0"/>
              </a:rPr>
              <a:t>dirigeable</a:t>
            </a:r>
            <a:r>
              <a:rPr lang="hr-HR" b="0" i="1" dirty="0">
                <a:solidFill>
                  <a:srgbClr val="202122"/>
                </a:solidFill>
                <a:effectLst/>
                <a:latin typeface="Arial" panose="020B0604020202020204" pitchFamily="34" charset="0"/>
              </a:rPr>
              <a:t> -</a:t>
            </a:r>
            <a:r>
              <a:rPr lang="nb-NO" b="0" i="0" dirty="0">
                <a:solidFill>
                  <a:srgbClr val="202122"/>
                </a:solidFill>
                <a:effectLst/>
                <a:latin typeface="Arial" panose="020B0604020202020204" pitchFamily="34" charset="0"/>
              </a:rPr>
              <a:t> </a:t>
            </a:r>
            <a:r>
              <a:rPr lang="nb-NO" b="0" i="1" dirty="0">
                <a:solidFill>
                  <a:srgbClr val="202122"/>
                </a:solidFill>
                <a:effectLst/>
                <a:latin typeface="Arial" panose="020B0604020202020204" pitchFamily="34" charset="0"/>
              </a:rPr>
              <a:t>upravljiv</a:t>
            </a:r>
            <a:r>
              <a:rPr lang="nb-NO" b="0" i="0" dirty="0">
                <a:solidFill>
                  <a:srgbClr val="202122"/>
                </a:solidFill>
                <a:effectLst/>
                <a:latin typeface="Arial" panose="020B0604020202020204" pitchFamily="34" charset="0"/>
              </a:rPr>
              <a:t>).</a:t>
            </a:r>
            <a:endParaRPr lang="hr-HR" dirty="0"/>
          </a:p>
          <a:p>
            <a:pPr marL="0" indent="0">
              <a:buNone/>
            </a:pPr>
            <a:r>
              <a:rPr lang="hr-HR" dirty="0"/>
              <a:t>	</a:t>
            </a:r>
            <a:r>
              <a:rPr lang="hr-HR" b="1" dirty="0"/>
              <a:t>Prvi let </a:t>
            </a:r>
            <a:r>
              <a:rPr lang="hr-HR" dirty="0"/>
              <a:t>cepelinom ostvaren 2. srpnja </a:t>
            </a:r>
            <a:r>
              <a:rPr lang="hr-HR" b="1" dirty="0"/>
              <a:t>1900</a:t>
            </a:r>
            <a:r>
              <a:rPr lang="hr-HR" dirty="0"/>
              <a:t>. godine iznad </a:t>
            </a:r>
            <a:r>
              <a:rPr lang="hr-HR" dirty="0" err="1"/>
              <a:t>Bodenskog</a:t>
            </a:r>
            <a:r>
              <a:rPr lang="hr-HR" dirty="0"/>
              <a:t> jezera (</a:t>
            </a:r>
            <a:r>
              <a:rPr lang="hr-HR" dirty="0" err="1"/>
              <a:t>registarse</a:t>
            </a:r>
            <a:r>
              <a:rPr lang="hr-HR" dirty="0"/>
              <a:t> oznake LZ 1) i trajao je 18 minuta.</a:t>
            </a:r>
          </a:p>
          <a:p>
            <a:pPr marL="0" indent="0">
              <a:buNone/>
            </a:pPr>
            <a:r>
              <a:rPr lang="hr-HR" dirty="0"/>
              <a:t>	Prvi komercijalni letovi počeli su </a:t>
            </a:r>
            <a:r>
              <a:rPr lang="hr-HR" b="1" dirty="0"/>
              <a:t>1909</a:t>
            </a:r>
            <a:r>
              <a:rPr lang="hr-HR" dirty="0"/>
              <a:t>. godine s cepelinom LZ 6.</a:t>
            </a:r>
          </a:p>
          <a:p>
            <a:pPr marL="0" indent="0">
              <a:buNone/>
            </a:pPr>
            <a:r>
              <a:rPr lang="hr-HR" b="1" dirty="0"/>
              <a:t>	Tijekom Prvog svjetskog rata, njemačka vojska koristi cepeline kao bombardere i izviđače</a:t>
            </a:r>
            <a:r>
              <a:rPr lang="hr-HR" dirty="0"/>
              <a:t>.</a:t>
            </a:r>
          </a:p>
          <a:p>
            <a:pPr marL="0" indent="0">
              <a:buNone/>
            </a:pPr>
            <a:r>
              <a:rPr lang="hr-HR" dirty="0"/>
              <a:t>	Od 1920. godine cepelini postaju popularni za zračni prijevoz putnika i </a:t>
            </a:r>
            <a:r>
              <a:rPr lang="hr-HR" b="1" dirty="0"/>
              <a:t>vrhunac dostižu 1930-ih godina </a:t>
            </a:r>
            <a:r>
              <a:rPr lang="hr-HR" dirty="0"/>
              <a:t>redovnim transatlantskim letovima iz Njemačke u Sjevernu i Južnu Ameriku </a:t>
            </a:r>
            <a:r>
              <a:rPr lang="hr-HR" sz="2000" dirty="0"/>
              <a:t>(LZ 127 Graf Zeppelin i LZ 129 </a:t>
            </a:r>
            <a:r>
              <a:rPr lang="hr-HR" sz="2000" dirty="0" err="1"/>
              <a:t>Hindenburg</a:t>
            </a:r>
            <a:r>
              <a:rPr lang="hr-HR" sz="2000" dirty="0"/>
              <a:t>).</a:t>
            </a:r>
            <a:endParaRPr lang="hr-HR" dirty="0"/>
          </a:p>
        </p:txBody>
      </p:sp>
      <p:pic>
        <p:nvPicPr>
          <p:cNvPr id="4" name="Slika 3">
            <a:extLst>
              <a:ext uri="{FF2B5EF4-FFF2-40B4-BE49-F238E27FC236}">
                <a16:creationId xmlns:a16="http://schemas.microsoft.com/office/drawing/2014/main" id="{F8ABA49F-1F77-A178-A084-F19B6A2BD435}"/>
              </a:ext>
            </a:extLst>
          </p:cNvPr>
          <p:cNvPicPr>
            <a:picLocks noChangeAspect="1"/>
          </p:cNvPicPr>
          <p:nvPr/>
        </p:nvPicPr>
        <p:blipFill>
          <a:blip r:embed="rId2"/>
          <a:stretch>
            <a:fillRect/>
          </a:stretch>
        </p:blipFill>
        <p:spPr>
          <a:xfrm>
            <a:off x="9681028" y="5497429"/>
            <a:ext cx="2510972" cy="1360571"/>
          </a:xfrm>
          <a:prstGeom prst="rect">
            <a:avLst/>
          </a:prstGeom>
        </p:spPr>
      </p:pic>
    </p:spTree>
    <p:extLst>
      <p:ext uri="{BB962C8B-B14F-4D97-AF65-F5344CB8AC3E}">
        <p14:creationId xmlns:p14="http://schemas.microsoft.com/office/powerpoint/2010/main" val="55910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29548DB3-7999-4873-B4F0-69B706C8B5F9}"/>
              </a:ext>
            </a:extLst>
          </p:cNvPr>
          <p:cNvSpPr>
            <a:spLocks noGrp="1"/>
          </p:cNvSpPr>
          <p:nvPr>
            <p:ph idx="1"/>
          </p:nvPr>
        </p:nvSpPr>
        <p:spPr>
          <a:xfrm>
            <a:off x="4361543" y="394324"/>
            <a:ext cx="7141027" cy="2145348"/>
          </a:xfrm>
        </p:spPr>
        <p:txBody>
          <a:bodyPr>
            <a:normAutofit lnSpcReduction="10000"/>
          </a:bodyPr>
          <a:lstStyle/>
          <a:p>
            <a:pPr marL="0" indent="0">
              <a:buNone/>
            </a:pPr>
            <a:r>
              <a:rPr lang="pl-PL" sz="2000" dirty="0"/>
              <a:t>1937. godine, 5. svibnja, LZ 129 Hindenburg Cepelin, pri sletanju u zračnoj postaji Lakehurst u New Jerseyu, zapalio se i izgorio za 37 sekundi.</a:t>
            </a:r>
          </a:p>
          <a:p>
            <a:pPr marL="0" indent="0">
              <a:buNone/>
            </a:pPr>
            <a:r>
              <a:rPr lang="pl-PL" sz="2000" dirty="0"/>
              <a:t>Od 36 putnika i 61 člana posade, poginulo je 13 putnika i 22 člana posade te jedan član zemaljske posade.</a:t>
            </a:r>
          </a:p>
          <a:p>
            <a:pPr marL="0" indent="0">
              <a:buNone/>
            </a:pPr>
            <a:r>
              <a:rPr lang="pl-PL" sz="2000" dirty="0"/>
              <a:t>Ovo je posljednja velika nesreća zračnih brodova (nakon padova nekih britanskih te američkog i francuskog).</a:t>
            </a:r>
          </a:p>
        </p:txBody>
      </p:sp>
      <p:pic>
        <p:nvPicPr>
          <p:cNvPr id="5122" name="Picture 2">
            <a:extLst>
              <a:ext uri="{FF2B5EF4-FFF2-40B4-BE49-F238E27FC236}">
                <a16:creationId xmlns:a16="http://schemas.microsoft.com/office/drawing/2014/main" id="{C92F8E6D-4D5A-48D4-AA1C-366FE269F5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9035"/>
          <a:stretch/>
        </p:blipFill>
        <p:spPr bwMode="auto">
          <a:xfrm>
            <a:off x="304800" y="322081"/>
            <a:ext cx="3972713" cy="2145348"/>
          </a:xfrm>
          <a:prstGeom prst="rect">
            <a:avLst/>
          </a:prstGeom>
          <a:noFill/>
          <a:extLst>
            <a:ext uri="{909E8E84-426E-40DD-AFC4-6F175D3DCCD1}">
              <a14:hiddenFill xmlns:a14="http://schemas.microsoft.com/office/drawing/2010/main">
                <a:solidFill>
                  <a:srgbClr val="FFFFFF"/>
                </a:solidFill>
              </a14:hiddenFill>
            </a:ext>
          </a:extLst>
        </p:spPr>
      </p:pic>
      <p:sp>
        <p:nvSpPr>
          <p:cNvPr id="4" name="TekstniOkvir 3">
            <a:extLst>
              <a:ext uri="{FF2B5EF4-FFF2-40B4-BE49-F238E27FC236}">
                <a16:creationId xmlns:a16="http://schemas.microsoft.com/office/drawing/2014/main" id="{7A167B4D-94DE-F60C-FC04-6D5E49ACE0D4}"/>
              </a:ext>
            </a:extLst>
          </p:cNvPr>
          <p:cNvSpPr txBox="1"/>
          <p:nvPr/>
        </p:nvSpPr>
        <p:spPr>
          <a:xfrm>
            <a:off x="411316" y="2626864"/>
            <a:ext cx="11749314" cy="830997"/>
          </a:xfrm>
          <a:prstGeom prst="rect">
            <a:avLst/>
          </a:prstGeom>
          <a:noFill/>
        </p:spPr>
        <p:txBody>
          <a:bodyPr wrap="square">
            <a:spAutoFit/>
          </a:bodyPr>
          <a:lstStyle/>
          <a:p>
            <a:pPr marL="0" indent="0">
              <a:buNone/>
            </a:pPr>
            <a:r>
              <a:rPr lang="pl-PL" sz="2400" b="1" dirty="0"/>
              <a:t>Do kraja tridesetih godina i početkom Drugog svjetskog rata uloga i primjena zračnih brodova je u opadanju uslijed ubrzanog razvoja zrakoplova i njihove sve važnije uloge.</a:t>
            </a:r>
            <a:endParaRPr lang="hr-HR" sz="2400" b="1" dirty="0"/>
          </a:p>
        </p:txBody>
      </p:sp>
      <p:grpSp>
        <p:nvGrpSpPr>
          <p:cNvPr id="5" name="Grupa 4">
            <a:extLst>
              <a:ext uri="{FF2B5EF4-FFF2-40B4-BE49-F238E27FC236}">
                <a16:creationId xmlns:a16="http://schemas.microsoft.com/office/drawing/2014/main" id="{EE7B9106-A8B0-C09D-1F5E-28F8500C2541}"/>
              </a:ext>
            </a:extLst>
          </p:cNvPr>
          <p:cNvGrpSpPr/>
          <p:nvPr/>
        </p:nvGrpSpPr>
        <p:grpSpPr>
          <a:xfrm>
            <a:off x="0" y="3584806"/>
            <a:ext cx="12192000" cy="3166036"/>
            <a:chOff x="0" y="1995714"/>
            <a:chExt cx="12192000" cy="3166036"/>
          </a:xfrm>
        </p:grpSpPr>
        <p:pic>
          <p:nvPicPr>
            <p:cNvPr id="6" name="Slika 5">
              <a:extLst>
                <a:ext uri="{FF2B5EF4-FFF2-40B4-BE49-F238E27FC236}">
                  <a16:creationId xmlns:a16="http://schemas.microsoft.com/office/drawing/2014/main" id="{8E848ED2-8BBA-B01C-B046-1F40C387A542}"/>
                </a:ext>
              </a:extLst>
            </p:cNvPr>
            <p:cNvPicPr>
              <a:picLocks noChangeAspect="1"/>
            </p:cNvPicPr>
            <p:nvPr/>
          </p:nvPicPr>
          <p:blipFill rotWithShape="1">
            <a:blip r:embed="rId3"/>
            <a:srcRect t="7739"/>
            <a:stretch/>
          </p:blipFill>
          <p:spPr>
            <a:xfrm>
              <a:off x="0" y="1995714"/>
              <a:ext cx="12192000" cy="3129056"/>
            </a:xfrm>
            <a:prstGeom prst="rect">
              <a:avLst/>
            </a:prstGeom>
          </p:spPr>
        </p:pic>
        <p:sp>
          <p:nvSpPr>
            <p:cNvPr id="7" name="TekstniOkvir 6">
              <a:extLst>
                <a:ext uri="{FF2B5EF4-FFF2-40B4-BE49-F238E27FC236}">
                  <a16:creationId xmlns:a16="http://schemas.microsoft.com/office/drawing/2014/main" id="{814DCB2D-987C-B748-EBB9-694F9309F886}"/>
                </a:ext>
              </a:extLst>
            </p:cNvPr>
            <p:cNvSpPr txBox="1"/>
            <p:nvPr/>
          </p:nvSpPr>
          <p:spPr>
            <a:xfrm>
              <a:off x="2888343" y="4555475"/>
              <a:ext cx="3722914" cy="215444"/>
            </a:xfrm>
            <a:prstGeom prst="rect">
              <a:avLst/>
            </a:prstGeom>
            <a:solidFill>
              <a:srgbClr val="92D050"/>
            </a:solidFill>
          </p:spPr>
          <p:txBody>
            <a:bodyPr wrap="square" lIns="36000" tIns="0" rIns="36000" bIns="0" rtlCol="0">
              <a:spAutoFit/>
            </a:bodyPr>
            <a:lstStyle/>
            <a:p>
              <a:pPr algn="ctr"/>
              <a:r>
                <a:rPr lang="hr-HR" sz="1400" b="1" dirty="0"/>
                <a:t>Antonov An-225  </a:t>
              </a:r>
              <a:r>
                <a:rPr lang="hr-HR" sz="1400" b="1" dirty="0" err="1"/>
                <a:t>Mrija</a:t>
              </a:r>
              <a:r>
                <a:rPr lang="hr-HR" sz="1400" b="1" dirty="0"/>
                <a:t> (NATO: </a:t>
              </a:r>
              <a:r>
                <a:rPr lang="hr-HR" sz="1400" b="1" dirty="0" err="1"/>
                <a:t>Cossack</a:t>
              </a:r>
              <a:r>
                <a:rPr lang="hr-HR" sz="1400" b="1" dirty="0"/>
                <a:t>)   84,0 m</a:t>
              </a:r>
            </a:p>
          </p:txBody>
        </p:sp>
        <p:sp>
          <p:nvSpPr>
            <p:cNvPr id="8" name="TekstniOkvir 7">
              <a:extLst>
                <a:ext uri="{FF2B5EF4-FFF2-40B4-BE49-F238E27FC236}">
                  <a16:creationId xmlns:a16="http://schemas.microsoft.com/office/drawing/2014/main" id="{E697413B-A4BD-2D83-847C-23452C4AA01A}"/>
                </a:ext>
              </a:extLst>
            </p:cNvPr>
            <p:cNvSpPr txBox="1"/>
            <p:nvPr/>
          </p:nvSpPr>
          <p:spPr>
            <a:xfrm>
              <a:off x="199103" y="4785666"/>
              <a:ext cx="10736826" cy="376084"/>
            </a:xfrm>
            <a:prstGeom prst="rect">
              <a:avLst/>
            </a:prstGeom>
            <a:solidFill>
              <a:schemeClr val="accent2">
                <a:lumMod val="60000"/>
                <a:lumOff val="40000"/>
              </a:schemeClr>
            </a:solidFill>
          </p:spPr>
          <p:txBody>
            <a:bodyPr wrap="square" rtlCol="0">
              <a:spAutoFit/>
            </a:bodyPr>
            <a:lstStyle/>
            <a:p>
              <a:pPr algn="ctr"/>
              <a:r>
                <a:rPr lang="hr-HR" b="1" dirty="0"/>
                <a:t>LZ – 129 </a:t>
              </a:r>
              <a:r>
                <a:rPr lang="hr-HR" b="1" dirty="0" err="1"/>
                <a:t>Hindenburg</a:t>
              </a:r>
              <a:r>
                <a:rPr lang="hr-HR" b="1" dirty="0"/>
                <a:t> 245,0 m</a:t>
              </a:r>
              <a:r>
                <a:rPr lang="hr-HR" dirty="0"/>
                <a:t>		</a:t>
              </a:r>
            </a:p>
          </p:txBody>
        </p:sp>
      </p:grpSp>
    </p:spTree>
    <p:extLst>
      <p:ext uri="{BB962C8B-B14F-4D97-AF65-F5344CB8AC3E}">
        <p14:creationId xmlns:p14="http://schemas.microsoft.com/office/powerpoint/2010/main" val="248475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2E1A2354-93C6-65B6-7A26-C39F268627FD}"/>
              </a:ext>
            </a:extLst>
          </p:cNvPr>
          <p:cNvSpPr>
            <a:spLocks noGrp="1"/>
          </p:cNvSpPr>
          <p:nvPr>
            <p:ph idx="1"/>
          </p:nvPr>
        </p:nvSpPr>
        <p:spPr>
          <a:xfrm>
            <a:off x="781957" y="1174069"/>
            <a:ext cx="10628086" cy="4509861"/>
          </a:xfrm>
        </p:spPr>
        <p:txBody>
          <a:bodyPr>
            <a:normAutofit fontScale="85000" lnSpcReduction="20000"/>
          </a:bodyPr>
          <a:lstStyle/>
          <a:p>
            <a:pPr marL="0" indent="0" algn="just">
              <a:buNone/>
            </a:pPr>
            <a:r>
              <a:rPr lang="sl-SI" sz="1800" b="1" dirty="0">
                <a:effectLst/>
                <a:latin typeface="Times New Roman" panose="02020603050405020304" pitchFamily="18" charset="0"/>
                <a:ea typeface="Times New Roman" panose="02020603050405020304" pitchFamily="18" charset="0"/>
              </a:rPr>
              <a:t>SAŽETAK</a:t>
            </a:r>
            <a:endParaRPr lang="hr-HR" sz="1800" dirty="0">
              <a:effectLst/>
              <a:latin typeface="Times New Roman" panose="02020603050405020304" pitchFamily="18" charset="0"/>
              <a:ea typeface="Times New Roman" panose="02020603050405020304" pitchFamily="18" charset="0"/>
            </a:endParaRPr>
          </a:p>
          <a:p>
            <a:pPr marL="0" indent="0" algn="just">
              <a:lnSpc>
                <a:spcPct val="140000"/>
              </a:lnSpc>
              <a:spcBef>
                <a:spcPts val="600"/>
              </a:spcBef>
              <a:buNone/>
            </a:pPr>
            <a:r>
              <a:rPr lang="sl-SI" sz="1800" i="1" dirty="0">
                <a:effectLst/>
                <a:latin typeface="Times New Roman" panose="02020603050405020304" pitchFamily="18" charset="0"/>
                <a:ea typeface="Times New Roman" panose="02020603050405020304" pitchFamily="18" charset="0"/>
              </a:rPr>
              <a:t>Vodik se posljednjih godina sve češće spominje kao važna sastavnica energetske tranzicije i dio odgovora na problem klimatskih promjena. Europska unija postavila je cilj klimatske neutralnosti do 2050. i usvojila vodikovu strategiju u srpnju 2020., nekoliko europskih zemalja donijelo je svoje nacionalne strategije za vodik, a Republika Hrvatska u ožujku 2022. Uloge vodika u energetici istražuje se u znanosti i tehnologiji više desetljeća. Pri tome razmatranje vodika uključuje brojne izazove, od ekološke proizvodnje preko skladištenja i transporta do različitih primjera primjene. Mogućnosti primjene vodika kao izvora i načina pohrane energije istražuju se u svim oblicima prometa te u industriji i energetici s naglaskom na gorivnim člancima. Također, već se dvadeset godina razmatra potreba uvođenja sadržaja o energetskoj ulozi vodika u obvezno i opće obrazovanje. U Republici Hrvatskoj se provodi novi općeobrazovni sustav odgoja i obrazovanja učenika temeljen na kurikularnom pristupu i ishodima za učenike, a dio kojega su obvezni udžbenici. Ovaj rad ima za cilj utvrditi trenutno mjesto i ulogu vodika u pojedinim predmetnim kurikulumima i pripadajućim udžbenicima u Republici Hrvatskoj te ukazati na moguća i potrebna poboljšanja. Provedenom analizom kurikuluma i udžbenika utvđeno je da se kroz pojedine nastavne predmeta postupno spominje uloga vodika u području energetike i zaštite okoliša, ali i potreba za izraženijim naglaskom i temeljitijim pristupom te potreba za jedinstvenim nazivljem pojedinih pojmova na hrvatskom jeziku.</a:t>
            </a:r>
          </a:p>
          <a:p>
            <a:pPr marL="0" indent="0" algn="just">
              <a:lnSpc>
                <a:spcPct val="140000"/>
              </a:lnSpc>
              <a:spcBef>
                <a:spcPts val="600"/>
              </a:spcBef>
              <a:buNone/>
            </a:pPr>
            <a:r>
              <a:rPr lang="sl-SI" sz="1800" i="1" dirty="0">
                <a:effectLst/>
                <a:latin typeface="Times New Roman" panose="02020603050405020304" pitchFamily="18" charset="0"/>
                <a:ea typeface="Times New Roman" panose="02020603050405020304" pitchFamily="18" charset="0"/>
              </a:rPr>
              <a:t>Ponuđeni su primjeri pristupa u poučavanju o vodiku u nastavnom predmetu Tehnička kultura i prilike za međupredmetno povezivanje.</a:t>
            </a:r>
            <a:endParaRPr lang="hr-HR" sz="1800" dirty="0">
              <a:effectLst/>
              <a:latin typeface="Times New Roman" panose="02020603050405020304" pitchFamily="18" charset="0"/>
              <a:ea typeface="Times New Roman" panose="02020603050405020304" pitchFamily="18" charset="0"/>
            </a:endParaRPr>
          </a:p>
          <a:p>
            <a:pPr algn="just"/>
            <a:r>
              <a:rPr lang="sl-SI" sz="1800" b="1" dirty="0">
                <a:effectLst/>
                <a:latin typeface="Times New Roman" panose="02020603050405020304" pitchFamily="18" charset="0"/>
                <a:ea typeface="Times New Roman" panose="02020603050405020304" pitchFamily="18" charset="0"/>
              </a:rPr>
              <a:t>Ključne riječi</a:t>
            </a:r>
            <a:r>
              <a:rPr lang="sl-SI" sz="1800" dirty="0">
                <a:effectLst/>
                <a:latin typeface="Times New Roman" panose="02020603050405020304" pitchFamily="18" charset="0"/>
                <a:ea typeface="Times New Roman" panose="02020603050405020304" pitchFamily="18" charset="0"/>
              </a:rPr>
              <a:t>: vodik, energetska tranzicija, gorivni članak, opće i obvezno obrazovanje, tehnički odgoj i obrazovanje</a:t>
            </a:r>
            <a:endParaRPr lang="hr-H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05180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1EDAFC2-02AE-450C-8F0A-F347699B95B8}"/>
              </a:ext>
            </a:extLst>
          </p:cNvPr>
          <p:cNvSpPr>
            <a:spLocks noGrp="1"/>
          </p:cNvSpPr>
          <p:nvPr>
            <p:ph type="title"/>
          </p:nvPr>
        </p:nvSpPr>
        <p:spPr/>
        <p:txBody>
          <a:bodyPr/>
          <a:lstStyle/>
          <a:p>
            <a:r>
              <a:rPr lang="hr-HR" b="1" dirty="0">
                <a:solidFill>
                  <a:srgbClr val="306EA0"/>
                </a:solidFill>
                <a:latin typeface="helvetica neue"/>
              </a:rPr>
              <a:t>Opasnosti rada s vodikom</a:t>
            </a:r>
          </a:p>
        </p:txBody>
      </p:sp>
      <p:sp>
        <p:nvSpPr>
          <p:cNvPr id="3" name="Rezervirano mjesto sadržaja 2">
            <a:extLst>
              <a:ext uri="{FF2B5EF4-FFF2-40B4-BE49-F238E27FC236}">
                <a16:creationId xmlns:a16="http://schemas.microsoft.com/office/drawing/2014/main" id="{03BA61E7-292D-4EF6-8DC9-27435961B383}"/>
              </a:ext>
            </a:extLst>
          </p:cNvPr>
          <p:cNvSpPr>
            <a:spLocks noGrp="1"/>
          </p:cNvSpPr>
          <p:nvPr>
            <p:ph idx="1"/>
          </p:nvPr>
        </p:nvSpPr>
        <p:spPr>
          <a:xfrm>
            <a:off x="838201" y="1535340"/>
            <a:ext cx="10515600" cy="4351338"/>
          </a:xfrm>
        </p:spPr>
        <p:txBody>
          <a:bodyPr>
            <a:normAutofit/>
          </a:bodyPr>
          <a:lstStyle/>
          <a:p>
            <a:r>
              <a:rPr lang="hr-HR" b="1" i="0" dirty="0">
                <a:solidFill>
                  <a:srgbClr val="202122"/>
                </a:solidFill>
                <a:effectLst/>
                <a:latin typeface="Arial" panose="020B0604020202020204" pitchFamily="34" charset="0"/>
              </a:rPr>
              <a:t>plin praskavac </a:t>
            </a:r>
            <a:r>
              <a:rPr lang="hr-HR" i="0" dirty="0">
                <a:solidFill>
                  <a:srgbClr val="202122"/>
                </a:solidFill>
                <a:effectLst/>
                <a:latin typeface="Arial" panose="020B0604020202020204" pitchFamily="34" charset="0"/>
              </a:rPr>
              <a:t>(elektrolitički plin) </a:t>
            </a:r>
            <a:r>
              <a:rPr lang="hr-HR" b="0" i="0" dirty="0">
                <a:solidFill>
                  <a:srgbClr val="202122"/>
                </a:solidFill>
                <a:effectLst/>
                <a:latin typeface="Arial" panose="020B0604020202020204" pitchFamily="34" charset="0"/>
              </a:rPr>
              <a:t>– mješavina vodika i kisika u omjeru 2:1, ali zapaljiv pri volumnom udjelu vodika od  4% do 75%, nastaje </a:t>
            </a:r>
            <a:r>
              <a:rPr lang="hr-HR" b="1" i="0" dirty="0">
                <a:solidFill>
                  <a:srgbClr val="202122"/>
                </a:solidFill>
                <a:effectLst/>
                <a:latin typeface="Arial" panose="020B0604020202020204" pitchFamily="34" charset="0"/>
              </a:rPr>
              <a:t>voda</a:t>
            </a:r>
            <a:r>
              <a:rPr lang="hr-HR" b="0" i="0" dirty="0">
                <a:solidFill>
                  <a:srgbClr val="202122"/>
                </a:solidFill>
                <a:effectLst/>
                <a:latin typeface="Arial" panose="020B0604020202020204" pitchFamily="34" charset="0"/>
              </a:rPr>
              <a:t> i oslobođena </a:t>
            </a:r>
            <a:r>
              <a:rPr lang="hr-HR" b="1" i="0" dirty="0">
                <a:solidFill>
                  <a:srgbClr val="202122"/>
                </a:solidFill>
                <a:effectLst/>
                <a:latin typeface="Arial" panose="020B0604020202020204" pitchFamily="34" charset="0"/>
              </a:rPr>
              <a:t>energija</a:t>
            </a:r>
          </a:p>
          <a:p>
            <a:r>
              <a:rPr lang="hr-HR" b="0" i="0" dirty="0">
                <a:solidFill>
                  <a:srgbClr val="464646"/>
                </a:solidFill>
                <a:effectLst/>
                <a:latin typeface="helvetica neue"/>
              </a:rPr>
              <a:t>u </a:t>
            </a:r>
            <a:r>
              <a:rPr lang="hr-HR" b="1" i="0" dirty="0">
                <a:solidFill>
                  <a:srgbClr val="464646"/>
                </a:solidFill>
                <a:effectLst/>
                <a:latin typeface="helvetica neue"/>
              </a:rPr>
              <a:t>požaru</a:t>
            </a:r>
            <a:r>
              <a:rPr lang="hr-HR" b="0" i="0" dirty="0">
                <a:solidFill>
                  <a:srgbClr val="464646"/>
                </a:solidFill>
                <a:effectLst/>
                <a:latin typeface="helvetica neue"/>
              </a:rPr>
              <a:t> pri </a:t>
            </a:r>
            <a:r>
              <a:rPr lang="hr-HR" dirty="0">
                <a:solidFill>
                  <a:srgbClr val="464646"/>
                </a:solidFill>
                <a:latin typeface="helvetica neue"/>
              </a:rPr>
              <a:t>izgaranju vodika je jedini produkt izgaranja </a:t>
            </a:r>
            <a:r>
              <a:rPr lang="hr-HR" b="1" dirty="0">
                <a:solidFill>
                  <a:srgbClr val="464646"/>
                </a:solidFill>
                <a:latin typeface="helvetica neue"/>
              </a:rPr>
              <a:t>voda</a:t>
            </a:r>
            <a:r>
              <a:rPr lang="hr-HR" dirty="0">
                <a:solidFill>
                  <a:srgbClr val="464646"/>
                </a:solidFill>
                <a:latin typeface="helvetica neue"/>
              </a:rPr>
              <a:t>, ali </a:t>
            </a:r>
            <a:r>
              <a:rPr lang="hr-HR" b="0" i="0" dirty="0">
                <a:solidFill>
                  <a:srgbClr val="464646"/>
                </a:solidFill>
                <a:effectLst/>
                <a:latin typeface="helvetica neue"/>
              </a:rPr>
              <a:t>sekundarni požari mogu uzrokovati dim i druge produkte izgaranja koji predstavljaju opasnost po zdravlje </a:t>
            </a:r>
          </a:p>
          <a:p>
            <a:r>
              <a:rPr lang="hr-HR" b="1" dirty="0">
                <a:solidFill>
                  <a:srgbClr val="202122"/>
                </a:solidFill>
                <a:latin typeface="Arial" panose="020B0604020202020204" pitchFamily="34" charset="0"/>
              </a:rPr>
              <a:t>nije otrovan</a:t>
            </a:r>
            <a:r>
              <a:rPr lang="hr-HR" dirty="0">
                <a:solidFill>
                  <a:srgbClr val="202122"/>
                </a:solidFill>
                <a:latin typeface="Arial" panose="020B0604020202020204" pitchFamily="34" charset="0"/>
              </a:rPr>
              <a:t>, ali može uzrokovati gušenje u zatvorenom prostoru zbog istiskivanja zraka </a:t>
            </a:r>
          </a:p>
          <a:p>
            <a:r>
              <a:rPr lang="hr-HR" b="1" i="0" dirty="0">
                <a:solidFill>
                  <a:srgbClr val="202122"/>
                </a:solidFill>
                <a:effectLst/>
                <a:latin typeface="Arial" panose="020B0604020202020204" pitchFamily="34" charset="0"/>
              </a:rPr>
              <a:t>tekući vodik </a:t>
            </a:r>
            <a:r>
              <a:rPr lang="hr-HR" b="0" i="0" dirty="0">
                <a:solidFill>
                  <a:srgbClr val="202122"/>
                </a:solidFill>
                <a:effectLst/>
                <a:latin typeface="Arial" panose="020B0604020202020204" pitchFamily="34" charset="0"/>
              </a:rPr>
              <a:t>je na niskoj temperaturi što u dodiru s tijelom može dovesti do smrzotina</a:t>
            </a:r>
          </a:p>
          <a:p>
            <a:endParaRPr lang="hr-HR" dirty="0"/>
          </a:p>
        </p:txBody>
      </p:sp>
    </p:spTree>
    <p:extLst>
      <p:ext uri="{BB962C8B-B14F-4D97-AF65-F5344CB8AC3E}">
        <p14:creationId xmlns:p14="http://schemas.microsoft.com/office/powerpoint/2010/main" val="271228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1EDAFC2-02AE-450C-8F0A-F347699B95B8}"/>
              </a:ext>
            </a:extLst>
          </p:cNvPr>
          <p:cNvSpPr>
            <a:spLocks noGrp="1"/>
          </p:cNvSpPr>
          <p:nvPr>
            <p:ph type="title"/>
          </p:nvPr>
        </p:nvSpPr>
        <p:spPr>
          <a:xfrm>
            <a:off x="838200" y="365125"/>
            <a:ext cx="10515600" cy="727695"/>
          </a:xfrm>
        </p:spPr>
        <p:txBody>
          <a:bodyPr/>
          <a:lstStyle/>
          <a:p>
            <a:r>
              <a:rPr lang="hr-HR" b="1" dirty="0">
                <a:solidFill>
                  <a:srgbClr val="306EA0"/>
                </a:solidFill>
                <a:latin typeface="helvetica neue"/>
              </a:rPr>
              <a:t>Opasnosti ?!?!? </a:t>
            </a:r>
            <a:r>
              <a:rPr lang="hr-HR" b="1" dirty="0">
                <a:solidFill>
                  <a:srgbClr val="306EA0"/>
                </a:solidFill>
                <a:latin typeface="helvetica neue"/>
                <a:sym typeface="Wingdings" panose="05000000000000000000" pitchFamily="2" charset="2"/>
              </a:rPr>
              <a:t></a:t>
            </a:r>
            <a:endParaRPr lang="hr-HR" b="1" dirty="0">
              <a:solidFill>
                <a:srgbClr val="306EA0"/>
              </a:solidFill>
              <a:latin typeface="helvetica neue"/>
            </a:endParaRPr>
          </a:p>
        </p:txBody>
      </p:sp>
      <p:pic>
        <p:nvPicPr>
          <p:cNvPr id="6" name="Damaged Hydrogen Fuel Cells _ Terminator 3_ Rise of the Machines.mp4">
            <a:hlinkClick r:id="" action="ppaction://media"/>
            <a:extLst>
              <a:ext uri="{FF2B5EF4-FFF2-40B4-BE49-F238E27FC236}">
                <a16:creationId xmlns:a16="http://schemas.microsoft.com/office/drawing/2014/main" id="{30AC8D0D-12B7-6019-97FD-36567415820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267485"/>
            <a:ext cx="12192000" cy="5010058"/>
          </a:xfrm>
        </p:spPr>
      </p:pic>
      <p:sp>
        <p:nvSpPr>
          <p:cNvPr id="7" name="TekstniOkvir 6">
            <a:extLst>
              <a:ext uri="{FF2B5EF4-FFF2-40B4-BE49-F238E27FC236}">
                <a16:creationId xmlns:a16="http://schemas.microsoft.com/office/drawing/2014/main" id="{2E8BCB40-092C-10EC-D9CA-4867FF0BB272}"/>
              </a:ext>
            </a:extLst>
          </p:cNvPr>
          <p:cNvSpPr txBox="1"/>
          <p:nvPr/>
        </p:nvSpPr>
        <p:spPr>
          <a:xfrm>
            <a:off x="4811486" y="6393543"/>
            <a:ext cx="7495835" cy="369332"/>
          </a:xfrm>
          <a:prstGeom prst="rect">
            <a:avLst/>
          </a:prstGeom>
          <a:noFill/>
        </p:spPr>
        <p:txBody>
          <a:bodyPr wrap="none" rtlCol="0">
            <a:spAutoFit/>
          </a:bodyPr>
          <a:lstStyle/>
          <a:p>
            <a:r>
              <a:rPr lang="en-US" dirty="0"/>
              <a:t>Terminator 3_ Rise of the Machines</a:t>
            </a:r>
            <a:r>
              <a:rPr lang="hr-HR" dirty="0"/>
              <a:t> (</a:t>
            </a:r>
            <a:r>
              <a:rPr lang="en-US" dirty="0"/>
              <a:t>Damaged Hydrogen Fuel Cells</a:t>
            </a:r>
            <a:r>
              <a:rPr lang="hr-HR" dirty="0"/>
              <a:t> </a:t>
            </a:r>
            <a:r>
              <a:rPr lang="hr-HR" dirty="0" err="1"/>
              <a:t>explosion</a:t>
            </a:r>
            <a:r>
              <a:rPr lang="hr-HR" dirty="0"/>
              <a:t>) </a:t>
            </a:r>
          </a:p>
        </p:txBody>
      </p:sp>
    </p:spTree>
    <p:extLst>
      <p:ext uri="{BB962C8B-B14F-4D97-AF65-F5344CB8AC3E}">
        <p14:creationId xmlns:p14="http://schemas.microsoft.com/office/powerpoint/2010/main" val="121088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3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7915618-C6B0-D358-3A3F-DD2AD5348E0E}"/>
              </a:ext>
            </a:extLst>
          </p:cNvPr>
          <p:cNvSpPr>
            <a:spLocks noGrp="1"/>
          </p:cNvSpPr>
          <p:nvPr>
            <p:ph type="title"/>
          </p:nvPr>
        </p:nvSpPr>
        <p:spPr>
          <a:xfrm>
            <a:off x="838200" y="365125"/>
            <a:ext cx="6146074" cy="1002121"/>
          </a:xfrm>
        </p:spPr>
        <p:txBody>
          <a:bodyPr/>
          <a:lstStyle/>
          <a:p>
            <a:r>
              <a:rPr lang="hr-HR" b="1" dirty="0"/>
              <a:t>Nazivlje (terminologija)</a:t>
            </a:r>
          </a:p>
        </p:txBody>
      </p:sp>
      <p:pic>
        <p:nvPicPr>
          <p:cNvPr id="5" name="Slika 4">
            <a:extLst>
              <a:ext uri="{FF2B5EF4-FFF2-40B4-BE49-F238E27FC236}">
                <a16:creationId xmlns:a16="http://schemas.microsoft.com/office/drawing/2014/main" id="{70112670-283E-9BC0-D279-AF967E4BFBB8}"/>
              </a:ext>
            </a:extLst>
          </p:cNvPr>
          <p:cNvPicPr>
            <a:picLocks noChangeAspect="1"/>
          </p:cNvPicPr>
          <p:nvPr/>
        </p:nvPicPr>
        <p:blipFill rotWithShape="1">
          <a:blip r:embed="rId2"/>
          <a:srcRect t="40614"/>
          <a:stretch/>
        </p:blipFill>
        <p:spPr>
          <a:xfrm>
            <a:off x="748887" y="2579850"/>
            <a:ext cx="10694225" cy="3136231"/>
          </a:xfrm>
          <a:prstGeom prst="rect">
            <a:avLst/>
          </a:prstGeom>
        </p:spPr>
      </p:pic>
      <p:sp>
        <p:nvSpPr>
          <p:cNvPr id="3" name="Rezervirano mjesto sadržaja 2">
            <a:extLst>
              <a:ext uri="{FF2B5EF4-FFF2-40B4-BE49-F238E27FC236}">
                <a16:creationId xmlns:a16="http://schemas.microsoft.com/office/drawing/2014/main" id="{28216F4C-F59C-E800-1BDA-1DFAF6BEA762}"/>
              </a:ext>
            </a:extLst>
          </p:cNvPr>
          <p:cNvSpPr>
            <a:spLocks noGrp="1"/>
          </p:cNvSpPr>
          <p:nvPr>
            <p:ph idx="1"/>
          </p:nvPr>
        </p:nvSpPr>
        <p:spPr>
          <a:xfrm>
            <a:off x="7419534" y="5555771"/>
            <a:ext cx="3934266" cy="640082"/>
          </a:xfrm>
        </p:spPr>
        <p:txBody>
          <a:bodyPr/>
          <a:lstStyle/>
          <a:p>
            <a:pPr marL="0" indent="0">
              <a:buNone/>
            </a:pPr>
            <a:r>
              <a:rPr lang="hr-HR" dirty="0"/>
              <a:t>Prema: Kovač, A., 2020.</a:t>
            </a:r>
          </a:p>
        </p:txBody>
      </p:sp>
      <p:sp>
        <p:nvSpPr>
          <p:cNvPr id="4" name="Naslov 1">
            <a:extLst>
              <a:ext uri="{FF2B5EF4-FFF2-40B4-BE49-F238E27FC236}">
                <a16:creationId xmlns:a16="http://schemas.microsoft.com/office/drawing/2014/main" id="{8951E4DD-3004-2F1E-531C-F01BD75C4DAB}"/>
              </a:ext>
            </a:extLst>
          </p:cNvPr>
          <p:cNvSpPr txBox="1">
            <a:spLocks/>
          </p:cNvSpPr>
          <p:nvPr/>
        </p:nvSpPr>
        <p:spPr>
          <a:xfrm>
            <a:off x="1008117" y="1285896"/>
            <a:ext cx="10515600" cy="156811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b="1" dirty="0"/>
              <a:t>slovenski: </a:t>
            </a:r>
            <a:r>
              <a:rPr lang="hr-HR" b="1" dirty="0" err="1"/>
              <a:t>gorivna</a:t>
            </a:r>
            <a:r>
              <a:rPr lang="hr-HR" b="1" dirty="0"/>
              <a:t> </a:t>
            </a:r>
            <a:r>
              <a:rPr lang="hr-HR" b="1" dirty="0" err="1"/>
              <a:t>celica</a:t>
            </a:r>
            <a:r>
              <a:rPr lang="hr-HR" b="1" dirty="0"/>
              <a:t>, sklop gorivnih </a:t>
            </a:r>
            <a:r>
              <a:rPr lang="hr-HR" b="1" dirty="0" err="1"/>
              <a:t>celic</a:t>
            </a:r>
            <a:endParaRPr lang="hr-HR" b="1" dirty="0"/>
          </a:p>
          <a:p>
            <a:endParaRPr lang="hr-HR" b="1" dirty="0"/>
          </a:p>
          <a:p>
            <a:r>
              <a:rPr lang="hr-HR" b="1" dirty="0"/>
              <a:t>engleski:				hrvatski: </a:t>
            </a:r>
          </a:p>
        </p:txBody>
      </p:sp>
    </p:spTree>
    <p:extLst>
      <p:ext uri="{BB962C8B-B14F-4D97-AF65-F5344CB8AC3E}">
        <p14:creationId xmlns:p14="http://schemas.microsoft.com/office/powerpoint/2010/main" val="138116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9210074B-1A81-4E4A-9952-B4F3186478CB}"/>
              </a:ext>
            </a:extLst>
          </p:cNvPr>
          <p:cNvSpPr>
            <a:spLocks noGrp="1"/>
          </p:cNvSpPr>
          <p:nvPr>
            <p:ph idx="1"/>
          </p:nvPr>
        </p:nvSpPr>
        <p:spPr>
          <a:xfrm>
            <a:off x="2473234" y="2067817"/>
            <a:ext cx="8490857" cy="1990377"/>
          </a:xfrm>
        </p:spPr>
        <p:txBody>
          <a:bodyPr>
            <a:normAutofit/>
          </a:bodyPr>
          <a:lstStyle/>
          <a:p>
            <a:pPr marL="0" indent="0">
              <a:buNone/>
            </a:pPr>
            <a:r>
              <a:rPr lang="hr-HR" dirty="0">
                <a:highlight>
                  <a:srgbClr val="FFFF00"/>
                </a:highlight>
              </a:rPr>
              <a:t>osnovna ideja je proces </a:t>
            </a:r>
            <a:r>
              <a:rPr lang="hr-HR" b="1" dirty="0">
                <a:highlight>
                  <a:srgbClr val="FFFF00"/>
                </a:highlight>
              </a:rPr>
              <a:t>obrnut od elektrolize vode</a:t>
            </a:r>
            <a:endParaRPr lang="hr-HR" dirty="0">
              <a:highlight>
                <a:srgbClr val="FFFF00"/>
              </a:highlight>
            </a:endParaRPr>
          </a:p>
          <a:p>
            <a:pPr marL="0" indent="0">
              <a:buNone/>
            </a:pPr>
            <a:r>
              <a:rPr lang="hr-HR" dirty="0">
                <a:highlight>
                  <a:srgbClr val="FFFF00"/>
                </a:highlight>
              </a:rPr>
              <a:t>tj. </a:t>
            </a:r>
          </a:p>
          <a:p>
            <a:pPr marL="0" indent="0">
              <a:buNone/>
            </a:pPr>
            <a:r>
              <a:rPr lang="hr-HR" b="1" dirty="0">
                <a:highlight>
                  <a:srgbClr val="FFFF00"/>
                </a:highlight>
              </a:rPr>
              <a:t>dovođenjem</a:t>
            </a:r>
            <a:r>
              <a:rPr lang="hr-HR" dirty="0">
                <a:highlight>
                  <a:srgbClr val="FFFF00"/>
                </a:highlight>
              </a:rPr>
              <a:t> </a:t>
            </a:r>
            <a:r>
              <a:rPr lang="hr-HR" b="1" dirty="0">
                <a:highlight>
                  <a:srgbClr val="FFFF00"/>
                </a:highlight>
              </a:rPr>
              <a:t>vodika</a:t>
            </a:r>
            <a:r>
              <a:rPr lang="hr-HR" dirty="0">
                <a:highlight>
                  <a:srgbClr val="FFFF00"/>
                </a:highlight>
              </a:rPr>
              <a:t> na jednu elektrodu i </a:t>
            </a:r>
            <a:r>
              <a:rPr lang="hr-HR" b="1" dirty="0">
                <a:highlight>
                  <a:srgbClr val="FFFF00"/>
                </a:highlight>
              </a:rPr>
              <a:t>kisika</a:t>
            </a:r>
            <a:r>
              <a:rPr lang="hr-HR" dirty="0">
                <a:highlight>
                  <a:srgbClr val="FFFF00"/>
                </a:highlight>
              </a:rPr>
              <a:t> na drugu elektrodu dobiti </a:t>
            </a:r>
            <a:r>
              <a:rPr lang="hr-HR" b="1" dirty="0">
                <a:highlight>
                  <a:srgbClr val="FFFF00"/>
                </a:highlight>
              </a:rPr>
              <a:t>električnu struju</a:t>
            </a:r>
          </a:p>
        </p:txBody>
      </p:sp>
      <p:sp>
        <p:nvSpPr>
          <p:cNvPr id="5" name="Naslov 4">
            <a:extLst>
              <a:ext uri="{FF2B5EF4-FFF2-40B4-BE49-F238E27FC236}">
                <a16:creationId xmlns:a16="http://schemas.microsoft.com/office/drawing/2014/main" id="{527BEA3C-B4F9-CAFD-C60A-C5ADBD6B1D78}"/>
              </a:ext>
            </a:extLst>
          </p:cNvPr>
          <p:cNvSpPr>
            <a:spLocks noGrp="1"/>
          </p:cNvSpPr>
          <p:nvPr>
            <p:ph type="title"/>
          </p:nvPr>
        </p:nvSpPr>
        <p:spPr>
          <a:xfrm>
            <a:off x="1623941" y="858428"/>
            <a:ext cx="4012979" cy="1325563"/>
          </a:xfrm>
        </p:spPr>
        <p:txBody>
          <a:bodyPr/>
          <a:lstStyle/>
          <a:p>
            <a:r>
              <a:rPr lang="hr-HR" b="1" dirty="0"/>
              <a:t>Gorivni članak</a:t>
            </a:r>
          </a:p>
        </p:txBody>
      </p:sp>
      <p:sp>
        <p:nvSpPr>
          <p:cNvPr id="6" name="Naslov 1">
            <a:extLst>
              <a:ext uri="{FF2B5EF4-FFF2-40B4-BE49-F238E27FC236}">
                <a16:creationId xmlns:a16="http://schemas.microsoft.com/office/drawing/2014/main" id="{F7429CF6-E01E-B849-A3FD-304D9967D99A}"/>
              </a:ext>
            </a:extLst>
          </p:cNvPr>
          <p:cNvSpPr txBox="1">
            <a:spLocks/>
          </p:cNvSpPr>
          <p:nvPr/>
        </p:nvSpPr>
        <p:spPr>
          <a:xfrm rot="21116380">
            <a:off x="517432" y="3846699"/>
            <a:ext cx="3911599" cy="998621"/>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b="1" dirty="0">
                <a:solidFill>
                  <a:srgbClr val="C00000"/>
                </a:solidFill>
              </a:rPr>
              <a:t>„Vijesti” iz znanosti</a:t>
            </a:r>
          </a:p>
        </p:txBody>
      </p:sp>
      <p:sp>
        <p:nvSpPr>
          <p:cNvPr id="8" name="TekstniOkvir 7">
            <a:extLst>
              <a:ext uri="{FF2B5EF4-FFF2-40B4-BE49-F238E27FC236}">
                <a16:creationId xmlns:a16="http://schemas.microsoft.com/office/drawing/2014/main" id="{E6FBB3D7-631D-14AE-F940-C1FDDEC701DD}"/>
              </a:ext>
            </a:extLst>
          </p:cNvPr>
          <p:cNvSpPr txBox="1"/>
          <p:nvPr/>
        </p:nvSpPr>
        <p:spPr>
          <a:xfrm>
            <a:off x="2412273" y="4799243"/>
            <a:ext cx="7963577" cy="1200329"/>
          </a:xfrm>
          <a:prstGeom prst="rect">
            <a:avLst/>
          </a:prstGeom>
          <a:noFill/>
        </p:spPr>
        <p:txBody>
          <a:bodyPr wrap="square">
            <a:spAutoFit/>
          </a:bodyPr>
          <a:lstStyle/>
          <a:p>
            <a:r>
              <a:rPr lang="hr-HR" sz="2400" dirty="0"/>
              <a:t>Godine 1838. švicarski kemičar Christian Friedrich </a:t>
            </a:r>
            <a:r>
              <a:rPr lang="hr-HR" sz="2400" b="1" dirty="0" err="1"/>
              <a:t>Schoenbein</a:t>
            </a:r>
            <a:r>
              <a:rPr lang="hr-HR" sz="2400" dirty="0"/>
              <a:t> otkrio je da se spajanjem vodika i kisika može proizvesti voda i električna energija.</a:t>
            </a:r>
          </a:p>
        </p:txBody>
      </p:sp>
    </p:spTree>
    <p:extLst>
      <p:ext uri="{BB962C8B-B14F-4D97-AF65-F5344CB8AC3E}">
        <p14:creationId xmlns:p14="http://schemas.microsoft.com/office/powerpoint/2010/main" val="128862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niOkvir 4">
            <a:extLst>
              <a:ext uri="{FF2B5EF4-FFF2-40B4-BE49-F238E27FC236}">
                <a16:creationId xmlns:a16="http://schemas.microsoft.com/office/drawing/2014/main" id="{8E01C568-5BDC-6858-3138-7734DD7B5E57}"/>
              </a:ext>
            </a:extLst>
          </p:cNvPr>
          <p:cNvSpPr txBox="1"/>
          <p:nvPr/>
        </p:nvSpPr>
        <p:spPr>
          <a:xfrm>
            <a:off x="8646694" y="4292044"/>
            <a:ext cx="3649197" cy="1138773"/>
          </a:xfrm>
          <a:prstGeom prst="rect">
            <a:avLst/>
          </a:prstGeom>
          <a:noFill/>
        </p:spPr>
        <p:txBody>
          <a:bodyPr wrap="square">
            <a:spAutoFit/>
          </a:bodyPr>
          <a:lstStyle/>
          <a:p>
            <a:pPr algn="ctr"/>
            <a:r>
              <a:rPr lang="hr-HR" b="0" i="0" dirty="0">
                <a:solidFill>
                  <a:srgbClr val="202122"/>
                </a:solidFill>
                <a:effectLst/>
                <a:latin typeface="Arial" panose="020B0604020202020204" pitchFamily="34" charset="0"/>
              </a:rPr>
              <a:t>Sir William Robert </a:t>
            </a:r>
            <a:r>
              <a:rPr lang="hr-HR" b="0" i="0" dirty="0" err="1">
                <a:solidFill>
                  <a:srgbClr val="202122"/>
                </a:solidFill>
                <a:effectLst/>
                <a:latin typeface="Arial" panose="020B0604020202020204" pitchFamily="34" charset="0"/>
              </a:rPr>
              <a:t>Grove</a:t>
            </a:r>
            <a:r>
              <a:rPr lang="hr-HR" b="0" i="0" dirty="0">
                <a:solidFill>
                  <a:srgbClr val="202122"/>
                </a:solidFill>
                <a:effectLst/>
                <a:latin typeface="Arial" panose="020B0604020202020204" pitchFamily="34" charset="0"/>
              </a:rPr>
              <a:t> </a:t>
            </a:r>
          </a:p>
          <a:p>
            <a:pPr algn="ctr"/>
            <a:r>
              <a:rPr lang="hr-HR" b="0" i="0" dirty="0">
                <a:solidFill>
                  <a:srgbClr val="202122"/>
                </a:solidFill>
                <a:effectLst/>
                <a:latin typeface="Arial" panose="020B0604020202020204" pitchFamily="34" charset="0"/>
              </a:rPr>
              <a:t>(1811. -1896.)</a:t>
            </a:r>
          </a:p>
          <a:p>
            <a:pPr algn="ctr"/>
            <a:r>
              <a:rPr lang="hr-HR" b="0" i="0" dirty="0">
                <a:solidFill>
                  <a:srgbClr val="202122"/>
                </a:solidFill>
                <a:effectLst/>
                <a:latin typeface="Arial" panose="020B0604020202020204" pitchFamily="34" charset="0"/>
              </a:rPr>
              <a:t>velški sudac i fizičar</a:t>
            </a:r>
          </a:p>
          <a:p>
            <a:pPr algn="ctr"/>
            <a:r>
              <a:rPr lang="hr-HR" sz="1200" dirty="0">
                <a:solidFill>
                  <a:srgbClr val="202122"/>
                </a:solidFill>
                <a:latin typeface="Arial" panose="020B0604020202020204" pitchFamily="34" charset="0"/>
              </a:rPr>
              <a:t>Foto: preuzeto s </a:t>
            </a:r>
            <a:r>
              <a:rPr lang="hr-HR" sz="1200" dirty="0" err="1">
                <a:solidFill>
                  <a:srgbClr val="202122"/>
                </a:solidFill>
                <a:latin typeface="Arial" panose="020B0604020202020204" pitchFamily="34" charset="0"/>
              </a:rPr>
              <a:t>wikipedie</a:t>
            </a:r>
            <a:r>
              <a:rPr lang="hr-HR" sz="1200" dirty="0">
                <a:solidFill>
                  <a:srgbClr val="202122"/>
                </a:solidFill>
                <a:latin typeface="Arial" panose="020B0604020202020204" pitchFamily="34" charset="0"/>
              </a:rPr>
              <a:t>, javno vlasništvo</a:t>
            </a:r>
            <a:endParaRPr lang="hr-HR" sz="1400" dirty="0"/>
          </a:p>
        </p:txBody>
      </p:sp>
      <p:pic>
        <p:nvPicPr>
          <p:cNvPr id="1026" name="Picture 2">
            <a:extLst>
              <a:ext uri="{FF2B5EF4-FFF2-40B4-BE49-F238E27FC236}">
                <a16:creationId xmlns:a16="http://schemas.microsoft.com/office/drawing/2014/main" id="{13A92271-9917-F432-4DBA-404FB2FB2A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43474" y="513992"/>
            <a:ext cx="2893508" cy="3778052"/>
          </a:xfrm>
          <a:prstGeom prst="rect">
            <a:avLst/>
          </a:prstGeom>
          <a:noFill/>
          <a:extLst>
            <a:ext uri="{909E8E84-426E-40DD-AFC4-6F175D3DCCD1}">
              <a14:hiddenFill xmlns:a14="http://schemas.microsoft.com/office/drawing/2010/main">
                <a:solidFill>
                  <a:srgbClr val="FFFFFF"/>
                </a:solidFill>
              </a14:hiddenFill>
            </a:ext>
          </a:extLst>
        </p:spPr>
      </p:pic>
      <p:sp>
        <p:nvSpPr>
          <p:cNvPr id="10" name="TekstniOkvir 9">
            <a:extLst>
              <a:ext uri="{FF2B5EF4-FFF2-40B4-BE49-F238E27FC236}">
                <a16:creationId xmlns:a16="http://schemas.microsoft.com/office/drawing/2014/main" id="{FB44C56A-7BE5-7510-A0E1-CAE614F19A77}"/>
              </a:ext>
            </a:extLst>
          </p:cNvPr>
          <p:cNvSpPr txBox="1"/>
          <p:nvPr/>
        </p:nvSpPr>
        <p:spPr>
          <a:xfrm>
            <a:off x="1724989" y="415199"/>
            <a:ext cx="7009110" cy="5262979"/>
          </a:xfrm>
          <a:prstGeom prst="rect">
            <a:avLst/>
          </a:prstGeom>
          <a:noFill/>
        </p:spPr>
        <p:txBody>
          <a:bodyPr wrap="square">
            <a:spAutoFit/>
          </a:bodyPr>
          <a:lstStyle/>
          <a:p>
            <a:endParaRPr lang="hr-HR" sz="2400" dirty="0"/>
          </a:p>
          <a:p>
            <a:r>
              <a:rPr lang="hr-HR" sz="2400" dirty="0"/>
              <a:t>Već slijedeće, </a:t>
            </a:r>
            <a:r>
              <a:rPr lang="hr-HR" sz="2400" b="1" dirty="0"/>
              <a:t>1839</a:t>
            </a:r>
            <a:r>
              <a:rPr lang="hr-HR" sz="2400" dirty="0"/>
              <a:t>. godine, Sir </a:t>
            </a:r>
            <a:r>
              <a:rPr lang="hr-HR" sz="2400" b="1" dirty="0"/>
              <a:t>William Robert </a:t>
            </a:r>
            <a:r>
              <a:rPr lang="hr-HR" sz="2400" b="1" dirty="0" err="1"/>
              <a:t>Grove</a:t>
            </a:r>
            <a:r>
              <a:rPr lang="hr-HR" sz="2400" b="1" dirty="0"/>
              <a:t> </a:t>
            </a:r>
            <a:r>
              <a:rPr lang="hr-HR" sz="2400" dirty="0"/>
              <a:t>uspio je </a:t>
            </a:r>
            <a:r>
              <a:rPr lang="nl-NL" sz="2400" dirty="0"/>
              <a:t>Schoenbeinovu teoriju provesti u praks</a:t>
            </a:r>
            <a:r>
              <a:rPr lang="hr-HR" sz="2400" dirty="0"/>
              <a:t>u i izradio električni članak poznat kao </a:t>
            </a:r>
            <a:r>
              <a:rPr lang="hr-HR" sz="2400" b="1" dirty="0" err="1"/>
              <a:t>Groveova</a:t>
            </a:r>
            <a:r>
              <a:rPr lang="hr-HR" sz="2400" b="1" dirty="0"/>
              <a:t> baterija</a:t>
            </a:r>
          </a:p>
          <a:p>
            <a:r>
              <a:rPr lang="hr-HR" sz="2400" dirty="0"/>
              <a:t> - sastojala se od amalgamiranog cinka u razrijeđenoj sumpornoj kiselini i </a:t>
            </a:r>
            <a:r>
              <a:rPr lang="hr-HR" sz="2400" dirty="0" err="1"/>
              <a:t>platinske</a:t>
            </a:r>
            <a:r>
              <a:rPr lang="hr-HR" sz="2400" dirty="0"/>
              <a:t> katode u koncentriranoj dušičnoj kiselini, tekućine su odvojene poroznim spremnikom. (</a:t>
            </a:r>
            <a:r>
              <a:rPr lang="hr-HR" sz="2400" dirty="0">
                <a:hlinkClick r:id="rId3"/>
              </a:rPr>
              <a:t>https://www.britannica.com/biography/William-Robert-Grove</a:t>
            </a:r>
            <a:r>
              <a:rPr lang="hr-HR" sz="2400" dirty="0"/>
              <a:t>)</a:t>
            </a:r>
          </a:p>
          <a:p>
            <a:endParaRPr lang="hr-HR" sz="2400" dirty="0"/>
          </a:p>
          <a:p>
            <a:r>
              <a:rPr lang="hr-HR" sz="2400" dirty="0"/>
              <a:t>Godine 1842. je razvio je "plinsku bateriju„ tj. kojoj je stvaranje vode iz vodika i kisika stvaralo električnu struju.</a:t>
            </a:r>
          </a:p>
        </p:txBody>
      </p:sp>
      <p:sp>
        <p:nvSpPr>
          <p:cNvPr id="11" name="Naslov 1">
            <a:extLst>
              <a:ext uri="{FF2B5EF4-FFF2-40B4-BE49-F238E27FC236}">
                <a16:creationId xmlns:a16="http://schemas.microsoft.com/office/drawing/2014/main" id="{2EA7B2EC-0650-9A7F-D2DA-25B706D54446}"/>
              </a:ext>
            </a:extLst>
          </p:cNvPr>
          <p:cNvSpPr txBox="1">
            <a:spLocks/>
          </p:cNvSpPr>
          <p:nvPr/>
        </p:nvSpPr>
        <p:spPr>
          <a:xfrm rot="21116380">
            <a:off x="-53949" y="23199"/>
            <a:ext cx="3911599" cy="998621"/>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b="1" dirty="0">
                <a:solidFill>
                  <a:srgbClr val="C00000"/>
                </a:solidFill>
              </a:rPr>
              <a:t>„Vijesti” iz znanosti</a:t>
            </a:r>
          </a:p>
        </p:txBody>
      </p:sp>
    </p:spTree>
    <p:extLst>
      <p:ext uri="{BB962C8B-B14F-4D97-AF65-F5344CB8AC3E}">
        <p14:creationId xmlns:p14="http://schemas.microsoft.com/office/powerpoint/2010/main" val="213034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6D20C09-70F2-4B10-E7CD-F0BEFCD5E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350" y="125052"/>
            <a:ext cx="4925594" cy="5612886"/>
          </a:xfrm>
          <a:prstGeom prst="rect">
            <a:avLst/>
          </a:prstGeom>
          <a:noFill/>
          <a:extLst>
            <a:ext uri="{909E8E84-426E-40DD-AFC4-6F175D3DCCD1}">
              <a14:hiddenFill xmlns:a14="http://schemas.microsoft.com/office/drawing/2010/main">
                <a:solidFill>
                  <a:srgbClr val="FFFFFF"/>
                </a:solidFill>
              </a14:hiddenFill>
            </a:ext>
          </a:extLst>
        </p:spPr>
      </p:pic>
      <p:sp>
        <p:nvSpPr>
          <p:cNvPr id="7" name="TekstniOkvir 6">
            <a:extLst>
              <a:ext uri="{FF2B5EF4-FFF2-40B4-BE49-F238E27FC236}">
                <a16:creationId xmlns:a16="http://schemas.microsoft.com/office/drawing/2014/main" id="{E6700C20-789A-5198-F057-2BB54E4B87A9}"/>
              </a:ext>
            </a:extLst>
          </p:cNvPr>
          <p:cNvSpPr txBox="1"/>
          <p:nvPr/>
        </p:nvSpPr>
        <p:spPr>
          <a:xfrm>
            <a:off x="682350" y="5631060"/>
            <a:ext cx="4431309" cy="584775"/>
          </a:xfrm>
          <a:prstGeom prst="rect">
            <a:avLst/>
          </a:prstGeom>
          <a:noFill/>
        </p:spPr>
        <p:txBody>
          <a:bodyPr wrap="square">
            <a:spAutoFit/>
          </a:bodyPr>
          <a:lstStyle/>
          <a:p>
            <a:pPr algn="ctr"/>
            <a:r>
              <a:rPr lang="hr-HR" b="0" i="0" dirty="0">
                <a:solidFill>
                  <a:srgbClr val="202122"/>
                </a:solidFill>
                <a:effectLst/>
                <a:latin typeface="Arial" panose="020B0604020202020204" pitchFamily="34" charset="0"/>
              </a:rPr>
              <a:t>Shema </a:t>
            </a:r>
            <a:r>
              <a:rPr lang="hr-HR" b="0" i="0" dirty="0" err="1">
                <a:solidFill>
                  <a:srgbClr val="202122"/>
                </a:solidFill>
                <a:effectLst/>
                <a:latin typeface="Arial" panose="020B0604020202020204" pitchFamily="34" charset="0"/>
              </a:rPr>
              <a:t>gorivnog</a:t>
            </a:r>
            <a:r>
              <a:rPr lang="hr-HR" b="0" i="0" dirty="0">
                <a:solidFill>
                  <a:srgbClr val="202122"/>
                </a:solidFill>
                <a:effectLst/>
                <a:latin typeface="Arial" panose="020B0604020202020204" pitchFamily="34" charset="0"/>
              </a:rPr>
              <a:t> članka Williama </a:t>
            </a:r>
            <a:r>
              <a:rPr lang="hr-HR" b="0" i="0" dirty="0" err="1">
                <a:solidFill>
                  <a:srgbClr val="202122"/>
                </a:solidFill>
                <a:effectLst/>
                <a:latin typeface="Arial" panose="020B0604020202020204" pitchFamily="34" charset="0"/>
              </a:rPr>
              <a:t>Grovea</a:t>
            </a:r>
            <a:endParaRPr lang="hr-HR" b="0" i="0" dirty="0">
              <a:solidFill>
                <a:srgbClr val="202122"/>
              </a:solidFill>
              <a:effectLst/>
              <a:latin typeface="Arial" panose="020B0604020202020204" pitchFamily="34" charset="0"/>
            </a:endParaRPr>
          </a:p>
          <a:p>
            <a:pPr algn="ctr"/>
            <a:r>
              <a:rPr lang="hr-HR" sz="1400" dirty="0">
                <a:solidFill>
                  <a:srgbClr val="202122"/>
                </a:solidFill>
                <a:latin typeface="Arial" panose="020B0604020202020204" pitchFamily="34" charset="0"/>
              </a:rPr>
              <a:t>Foto: preuzeto s </a:t>
            </a:r>
            <a:r>
              <a:rPr lang="hr-HR" sz="1400" dirty="0" err="1">
                <a:solidFill>
                  <a:srgbClr val="202122"/>
                </a:solidFill>
                <a:latin typeface="Arial" panose="020B0604020202020204" pitchFamily="34" charset="0"/>
              </a:rPr>
              <a:t>wikimedie</a:t>
            </a:r>
            <a:r>
              <a:rPr lang="hr-HR" sz="1400" dirty="0">
                <a:solidFill>
                  <a:srgbClr val="202122"/>
                </a:solidFill>
                <a:latin typeface="Arial" panose="020B0604020202020204" pitchFamily="34" charset="0"/>
              </a:rPr>
              <a:t>, autor Katarina Katić</a:t>
            </a:r>
            <a:endParaRPr lang="hr-HR" sz="1400" dirty="0"/>
          </a:p>
        </p:txBody>
      </p:sp>
      <p:sp>
        <p:nvSpPr>
          <p:cNvPr id="9" name="TekstniOkvir 8">
            <a:extLst>
              <a:ext uri="{FF2B5EF4-FFF2-40B4-BE49-F238E27FC236}">
                <a16:creationId xmlns:a16="http://schemas.microsoft.com/office/drawing/2014/main" id="{98C0E293-C221-1335-8DF0-8F8F9F27B0B6}"/>
              </a:ext>
            </a:extLst>
          </p:cNvPr>
          <p:cNvSpPr txBox="1"/>
          <p:nvPr/>
        </p:nvSpPr>
        <p:spPr>
          <a:xfrm>
            <a:off x="5607943" y="1268404"/>
            <a:ext cx="6267381" cy="4062651"/>
          </a:xfrm>
          <a:prstGeom prst="rect">
            <a:avLst/>
          </a:prstGeom>
          <a:noFill/>
        </p:spPr>
        <p:txBody>
          <a:bodyPr wrap="square">
            <a:spAutoFit/>
          </a:bodyPr>
          <a:lstStyle/>
          <a:p>
            <a:r>
              <a:rPr lang="hr-HR" sz="2400" b="1" i="0" dirty="0">
                <a:solidFill>
                  <a:srgbClr val="8B2323"/>
                </a:solidFill>
                <a:effectLst/>
                <a:latin typeface="Times New Roman" panose="02020603050405020304" pitchFamily="18" charset="0"/>
              </a:rPr>
              <a:t>gorivni članak,</a:t>
            </a:r>
            <a:r>
              <a:rPr lang="hr-HR" sz="2400" b="0" i="0" dirty="0">
                <a:solidFill>
                  <a:srgbClr val="212529"/>
                </a:solidFill>
                <a:effectLst/>
                <a:latin typeface="Times New Roman" panose="02020603050405020304" pitchFamily="18" charset="0"/>
              </a:rPr>
              <a:t> elektrokemijski uređaj za izravnu pretvorbu kemijske energije u električnu, bez prethodne pretvorbe u toplinsku energiju. Iako je prvi gorivni članak izradio William </a:t>
            </a:r>
            <a:r>
              <a:rPr lang="hr-HR" sz="2400" b="0" i="0" dirty="0" err="1">
                <a:solidFill>
                  <a:srgbClr val="212529"/>
                </a:solidFill>
                <a:effectLst/>
                <a:latin typeface="Times New Roman" panose="02020603050405020304" pitchFamily="18" charset="0"/>
              </a:rPr>
              <a:t>Grove</a:t>
            </a:r>
            <a:r>
              <a:rPr lang="hr-HR" sz="2400" b="0" i="0" dirty="0">
                <a:solidFill>
                  <a:srgbClr val="212529"/>
                </a:solidFill>
                <a:effectLst/>
                <a:latin typeface="Times New Roman" panose="02020603050405020304" pitchFamily="18" charset="0"/>
              </a:rPr>
              <a:t> već 1839., njegova je primjena novijega datuma. Tek 1960-ih god. u okviru razvojnih istraživanja za potrebe američkog svemirskog programa bilježi se prva praktična primjena gorivnih članaka (program </a:t>
            </a:r>
            <a:r>
              <a:rPr lang="hr-HR" sz="2400" b="0" i="1" dirty="0" err="1">
                <a:solidFill>
                  <a:srgbClr val="000000"/>
                </a:solidFill>
                <a:effectLst/>
                <a:latin typeface="Times New Roman" panose="02020603050405020304" pitchFamily="18" charset="0"/>
              </a:rPr>
              <a:t>Gemini</a:t>
            </a:r>
            <a:r>
              <a:rPr lang="hr-HR" sz="2400" b="0" i="1" dirty="0">
                <a:solidFill>
                  <a:srgbClr val="000000"/>
                </a:solidFill>
                <a:effectLst/>
                <a:latin typeface="Times New Roman" panose="02020603050405020304" pitchFamily="18" charset="0"/>
              </a:rPr>
              <a:t> </a:t>
            </a:r>
            <a:r>
              <a:rPr lang="hr-HR" sz="2400" b="0" i="0" dirty="0">
                <a:solidFill>
                  <a:srgbClr val="212529"/>
                </a:solidFill>
                <a:effectLst/>
                <a:latin typeface="Times New Roman" panose="02020603050405020304" pitchFamily="18" charset="0"/>
              </a:rPr>
              <a:t>i </a:t>
            </a:r>
            <a:r>
              <a:rPr lang="hr-HR" sz="2400" b="0" i="1" dirty="0">
                <a:solidFill>
                  <a:srgbClr val="000000"/>
                </a:solidFill>
                <a:effectLst/>
                <a:latin typeface="Times New Roman" panose="02020603050405020304" pitchFamily="18" charset="0"/>
              </a:rPr>
              <a:t>Apollo,</a:t>
            </a:r>
            <a:r>
              <a:rPr lang="hr-HR" sz="2400" b="0" i="0" dirty="0">
                <a:solidFill>
                  <a:srgbClr val="212529"/>
                </a:solidFill>
                <a:effectLst/>
                <a:latin typeface="Times New Roman" panose="02020603050405020304" pitchFamily="18" charset="0"/>
              </a:rPr>
              <a:t> zatim </a:t>
            </a:r>
            <a:r>
              <a:rPr lang="hr-HR" sz="2400" b="0" i="1" dirty="0" err="1">
                <a:solidFill>
                  <a:srgbClr val="000000"/>
                </a:solidFill>
                <a:effectLst/>
                <a:latin typeface="Times New Roman" panose="02020603050405020304" pitchFamily="18" charset="0"/>
              </a:rPr>
              <a:t>Space</a:t>
            </a:r>
            <a:r>
              <a:rPr lang="hr-HR" sz="2400" b="0" i="1" dirty="0">
                <a:solidFill>
                  <a:srgbClr val="000000"/>
                </a:solidFill>
                <a:effectLst/>
                <a:latin typeface="Times New Roman" panose="02020603050405020304" pitchFamily="18" charset="0"/>
              </a:rPr>
              <a:t> </a:t>
            </a:r>
            <a:r>
              <a:rPr lang="hr-HR" sz="2400" b="0" i="1" dirty="0" err="1">
                <a:solidFill>
                  <a:srgbClr val="000000"/>
                </a:solidFill>
                <a:effectLst/>
                <a:latin typeface="Times New Roman" panose="02020603050405020304" pitchFamily="18" charset="0"/>
              </a:rPr>
              <a:t>Shuttle</a:t>
            </a:r>
            <a:r>
              <a:rPr lang="hr-HR" sz="2400" b="0" i="0" dirty="0">
                <a:solidFill>
                  <a:srgbClr val="212529"/>
                </a:solidFill>
                <a:effectLst/>
                <a:latin typeface="Times New Roman" panose="02020603050405020304" pitchFamily="18" charset="0"/>
              </a:rPr>
              <a:t>). </a:t>
            </a:r>
            <a:r>
              <a:rPr lang="hr-HR" b="0" i="0" dirty="0">
                <a:solidFill>
                  <a:srgbClr val="212529"/>
                </a:solidFill>
                <a:effectLst/>
                <a:latin typeface="Times New Roman" panose="02020603050405020304" pitchFamily="18" charset="0"/>
              </a:rPr>
              <a:t>(Hrvatska enciklopedija, https://www.enciklopedija.hr/natuknica.aspx?ID=22730)</a:t>
            </a:r>
            <a:endParaRPr lang="hr-HR" dirty="0"/>
          </a:p>
        </p:txBody>
      </p:sp>
    </p:spTree>
    <p:extLst>
      <p:ext uri="{BB962C8B-B14F-4D97-AF65-F5344CB8AC3E}">
        <p14:creationId xmlns:p14="http://schemas.microsoft.com/office/powerpoint/2010/main" val="328614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niOkvir 6">
            <a:extLst>
              <a:ext uri="{FF2B5EF4-FFF2-40B4-BE49-F238E27FC236}">
                <a16:creationId xmlns:a16="http://schemas.microsoft.com/office/drawing/2014/main" id="{E6700C20-789A-5198-F057-2BB54E4B87A9}"/>
              </a:ext>
            </a:extLst>
          </p:cNvPr>
          <p:cNvSpPr txBox="1"/>
          <p:nvPr/>
        </p:nvSpPr>
        <p:spPr>
          <a:xfrm>
            <a:off x="674389" y="5569639"/>
            <a:ext cx="4431309" cy="584775"/>
          </a:xfrm>
          <a:prstGeom prst="rect">
            <a:avLst/>
          </a:prstGeom>
          <a:noFill/>
        </p:spPr>
        <p:txBody>
          <a:bodyPr wrap="square">
            <a:spAutoFit/>
          </a:bodyPr>
          <a:lstStyle/>
          <a:p>
            <a:pPr algn="ctr"/>
            <a:r>
              <a:rPr lang="hr-HR" b="0" i="0" dirty="0">
                <a:solidFill>
                  <a:srgbClr val="202122"/>
                </a:solidFill>
                <a:effectLst/>
                <a:latin typeface="Arial" panose="020B0604020202020204" pitchFamily="34" charset="0"/>
              </a:rPr>
              <a:t>Shema PEM </a:t>
            </a:r>
            <a:r>
              <a:rPr lang="hr-HR" b="0" i="0" dirty="0" err="1">
                <a:solidFill>
                  <a:srgbClr val="202122"/>
                </a:solidFill>
                <a:effectLst/>
                <a:latin typeface="Arial" panose="020B0604020202020204" pitchFamily="34" charset="0"/>
              </a:rPr>
              <a:t>gorivnog</a:t>
            </a:r>
            <a:r>
              <a:rPr lang="hr-HR" b="0" i="0" dirty="0">
                <a:solidFill>
                  <a:srgbClr val="202122"/>
                </a:solidFill>
                <a:effectLst/>
                <a:latin typeface="Arial" panose="020B0604020202020204" pitchFamily="34" charset="0"/>
              </a:rPr>
              <a:t> članka</a:t>
            </a:r>
          </a:p>
          <a:p>
            <a:pPr algn="ctr"/>
            <a:r>
              <a:rPr lang="hr-HR" sz="1400" dirty="0">
                <a:solidFill>
                  <a:srgbClr val="202122"/>
                </a:solidFill>
                <a:latin typeface="Arial" panose="020B0604020202020204" pitchFamily="34" charset="0"/>
              </a:rPr>
              <a:t>Foto: preuzeto s </a:t>
            </a:r>
            <a:r>
              <a:rPr lang="hr-HR" sz="1400" dirty="0" err="1">
                <a:solidFill>
                  <a:srgbClr val="202122"/>
                </a:solidFill>
                <a:latin typeface="Arial" panose="020B0604020202020204" pitchFamily="34" charset="0"/>
              </a:rPr>
              <a:t>wikimedie</a:t>
            </a:r>
            <a:r>
              <a:rPr lang="hr-HR" sz="1400" dirty="0">
                <a:solidFill>
                  <a:srgbClr val="202122"/>
                </a:solidFill>
                <a:latin typeface="Arial" panose="020B0604020202020204" pitchFamily="34" charset="0"/>
              </a:rPr>
              <a:t>, autor Tin Cerovac</a:t>
            </a:r>
            <a:endParaRPr lang="hr-HR" sz="1400" dirty="0"/>
          </a:p>
        </p:txBody>
      </p:sp>
      <p:pic>
        <p:nvPicPr>
          <p:cNvPr id="4" name="Picture 2">
            <a:extLst>
              <a:ext uri="{FF2B5EF4-FFF2-40B4-BE49-F238E27FC236}">
                <a16:creationId xmlns:a16="http://schemas.microsoft.com/office/drawing/2014/main" id="{81E33059-49D0-9EC3-2ECA-8496AFC1D2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698" y="430784"/>
            <a:ext cx="4572000" cy="51625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3914E07B-0F45-8A50-B4FE-5ECB7CC6F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7749" y="667597"/>
            <a:ext cx="5890553" cy="3998697"/>
          </a:xfrm>
          <a:prstGeom prst="rect">
            <a:avLst/>
          </a:prstGeom>
          <a:noFill/>
          <a:extLst>
            <a:ext uri="{909E8E84-426E-40DD-AFC4-6F175D3DCCD1}">
              <a14:hiddenFill xmlns:a14="http://schemas.microsoft.com/office/drawing/2010/main">
                <a:solidFill>
                  <a:srgbClr val="FFFFFF"/>
                </a:solidFill>
              </a14:hiddenFill>
            </a:ext>
          </a:extLst>
        </p:spPr>
      </p:pic>
      <p:sp>
        <p:nvSpPr>
          <p:cNvPr id="5" name="TekstniOkvir 4">
            <a:extLst>
              <a:ext uri="{FF2B5EF4-FFF2-40B4-BE49-F238E27FC236}">
                <a16:creationId xmlns:a16="http://schemas.microsoft.com/office/drawing/2014/main" id="{577C45E1-1213-01EB-68E9-43B142F0F018}"/>
              </a:ext>
            </a:extLst>
          </p:cNvPr>
          <p:cNvSpPr txBox="1"/>
          <p:nvPr/>
        </p:nvSpPr>
        <p:spPr>
          <a:xfrm>
            <a:off x="5767749" y="4666294"/>
            <a:ext cx="6302330" cy="1569660"/>
          </a:xfrm>
          <a:prstGeom prst="rect">
            <a:avLst/>
          </a:prstGeom>
          <a:noFill/>
        </p:spPr>
        <p:txBody>
          <a:bodyPr wrap="square">
            <a:spAutoFit/>
          </a:bodyPr>
          <a:lstStyle/>
          <a:p>
            <a:r>
              <a:rPr lang="hr-HR" sz="2400" b="1" dirty="0"/>
              <a:t>Gorivni članak </a:t>
            </a:r>
            <a:r>
              <a:rPr lang="hr-HR" sz="2400" dirty="0"/>
              <a:t>je </a:t>
            </a:r>
            <a:r>
              <a:rPr lang="hr-HR" sz="2400" b="1" dirty="0"/>
              <a:t>elektrokemijski uređaj </a:t>
            </a:r>
            <a:r>
              <a:rPr lang="hr-HR" sz="2400" dirty="0"/>
              <a:t>koji neposredno </a:t>
            </a:r>
            <a:r>
              <a:rPr lang="hr-HR" sz="2400" b="1" dirty="0"/>
              <a:t>pretvara kemijsku </a:t>
            </a:r>
            <a:r>
              <a:rPr lang="hr-HR" sz="2400" dirty="0"/>
              <a:t>energiju, sadržane u nekom kemijskom elementu ili spoju, u </a:t>
            </a:r>
            <a:r>
              <a:rPr lang="hr-HR" sz="2400" b="1" dirty="0"/>
              <a:t>istosmjernu električnu struju.</a:t>
            </a:r>
          </a:p>
        </p:txBody>
      </p:sp>
    </p:spTree>
    <p:extLst>
      <p:ext uri="{BB962C8B-B14F-4D97-AF65-F5344CB8AC3E}">
        <p14:creationId xmlns:p14="http://schemas.microsoft.com/office/powerpoint/2010/main" val="203586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83847BF-8D30-B37A-28C6-B091AC3F70DC}"/>
              </a:ext>
            </a:extLst>
          </p:cNvPr>
          <p:cNvSpPr>
            <a:spLocks noGrp="1"/>
          </p:cNvSpPr>
          <p:nvPr>
            <p:ph type="title"/>
          </p:nvPr>
        </p:nvSpPr>
        <p:spPr>
          <a:xfrm>
            <a:off x="838200" y="365126"/>
            <a:ext cx="10395857" cy="1045664"/>
          </a:xfrm>
        </p:spPr>
        <p:txBody>
          <a:bodyPr>
            <a:noAutofit/>
          </a:bodyPr>
          <a:lstStyle/>
          <a:p>
            <a:r>
              <a:rPr lang="hr-HR" sz="3600" dirty="0"/>
              <a:t>Vodik i gorivni članci u </a:t>
            </a:r>
            <a:r>
              <a:rPr lang="hr-HR" sz="3600" dirty="0" err="1"/>
              <a:t>kurikulumima</a:t>
            </a:r>
            <a:r>
              <a:rPr lang="hr-HR" sz="3600" dirty="0"/>
              <a:t> i udžbenicima obveznog obrazovanja u Republici hrvatskoj</a:t>
            </a:r>
          </a:p>
        </p:txBody>
      </p:sp>
      <p:sp>
        <p:nvSpPr>
          <p:cNvPr id="3" name="Rezervirano mjesto sadržaja 2">
            <a:extLst>
              <a:ext uri="{FF2B5EF4-FFF2-40B4-BE49-F238E27FC236}">
                <a16:creationId xmlns:a16="http://schemas.microsoft.com/office/drawing/2014/main" id="{5AF19077-9FB8-3053-A0AA-103057A520B2}"/>
              </a:ext>
            </a:extLst>
          </p:cNvPr>
          <p:cNvSpPr>
            <a:spLocks noGrp="1"/>
          </p:cNvSpPr>
          <p:nvPr>
            <p:ph idx="1"/>
          </p:nvPr>
        </p:nvSpPr>
        <p:spPr/>
        <p:txBody>
          <a:bodyPr>
            <a:normAutofit/>
          </a:bodyPr>
          <a:lstStyle/>
          <a:p>
            <a:pPr marL="0" indent="0">
              <a:lnSpc>
                <a:spcPct val="107000"/>
              </a:lnSpc>
              <a:spcAft>
                <a:spcPts val="800"/>
              </a:spcAft>
              <a:buNone/>
            </a:pPr>
            <a:r>
              <a:rPr lang="hr-HR" sz="2400" dirty="0">
                <a:effectLst/>
                <a:latin typeface="Calibri" panose="020F0502020204030204" pitchFamily="34" charset="0"/>
                <a:ea typeface="Calibri" panose="020F0502020204030204" pitchFamily="34" charset="0"/>
                <a:cs typeface="Times New Roman" panose="02020603050405020304" pitchFamily="18" charset="0"/>
              </a:rPr>
              <a:t>Od 2022. godine u Republici Hrvatskoj se u potpunosti provode novi </a:t>
            </a:r>
            <a:r>
              <a:rPr lang="hr-HR" sz="2400" dirty="0" err="1">
                <a:effectLst/>
                <a:latin typeface="Calibri" panose="020F0502020204030204" pitchFamily="34" charset="0"/>
                <a:ea typeface="Calibri" panose="020F0502020204030204" pitchFamily="34" charset="0"/>
                <a:cs typeface="Times New Roman" panose="02020603050405020304" pitchFamily="18" charset="0"/>
              </a:rPr>
              <a:t>kurikulumi</a:t>
            </a:r>
            <a:r>
              <a:rPr lang="hr-HR" sz="2400" dirty="0">
                <a:effectLst/>
                <a:latin typeface="Calibri" panose="020F0502020204030204" pitchFamily="34" charset="0"/>
                <a:ea typeface="Calibri" panose="020F0502020204030204" pitchFamily="34" charset="0"/>
                <a:cs typeface="Times New Roman" panose="02020603050405020304" pitchFamily="18" charset="0"/>
              </a:rPr>
              <a:t>, a prema njima su izrađeni obvezni udžbenici za učenike i brojni digitalni obrazovni materijali.</a:t>
            </a:r>
          </a:p>
          <a:p>
            <a:pPr marL="0" indent="0">
              <a:lnSpc>
                <a:spcPct val="107000"/>
              </a:lnSpc>
              <a:spcAft>
                <a:spcPts val="800"/>
              </a:spcAft>
              <a:buNone/>
            </a:pPr>
            <a:r>
              <a:rPr lang="hr-HR" sz="2400" dirty="0">
                <a:effectLst/>
                <a:latin typeface="Calibri" panose="020F0502020204030204" pitchFamily="34" charset="0"/>
                <a:ea typeface="Calibri" panose="020F0502020204030204" pitchFamily="34" charset="0"/>
                <a:cs typeface="Times New Roman" panose="02020603050405020304" pitchFamily="18" charset="0"/>
              </a:rPr>
              <a:t>Analizom je utvr</a:t>
            </a:r>
            <a:r>
              <a:rPr lang="hr-HR" sz="2400" dirty="0">
                <a:latin typeface="Calibri" panose="020F0502020204030204" pitchFamily="34" charset="0"/>
                <a:ea typeface="Calibri" panose="020F0502020204030204" pitchFamily="34" charset="0"/>
                <a:cs typeface="Times New Roman" panose="02020603050405020304" pitchFamily="18" charset="0"/>
              </a:rPr>
              <a:t>đeno da </a:t>
            </a:r>
            <a:r>
              <a:rPr lang="hr-HR" sz="2400" dirty="0" err="1">
                <a:latin typeface="Calibri" panose="020F0502020204030204" pitchFamily="34" charset="0"/>
                <a:ea typeface="Calibri" panose="020F0502020204030204" pitchFamily="34" charset="0"/>
                <a:cs typeface="Times New Roman" panose="02020603050405020304" pitchFamily="18" charset="0"/>
              </a:rPr>
              <a:t>kurikulumi</a:t>
            </a:r>
            <a:r>
              <a:rPr lang="hr-HR" sz="2400" dirty="0">
                <a:latin typeface="Calibri" panose="020F0502020204030204" pitchFamily="34" charset="0"/>
                <a:ea typeface="Calibri" panose="020F0502020204030204" pitchFamily="34" charset="0"/>
                <a:cs typeface="Times New Roman" panose="02020603050405020304" pitchFamily="18" charset="0"/>
              </a:rPr>
              <a:t> </a:t>
            </a:r>
            <a:r>
              <a:rPr lang="hr-HR" sz="2400" dirty="0">
                <a:effectLst/>
                <a:latin typeface="Calibri" panose="020F0502020204030204" pitchFamily="34" charset="0"/>
                <a:ea typeface="Calibri" panose="020F0502020204030204" pitchFamily="34" charset="0"/>
                <a:cs typeface="Times New Roman" panose="02020603050405020304" pitchFamily="18" charset="0"/>
              </a:rPr>
              <a:t>više </a:t>
            </a:r>
            <a:r>
              <a:rPr lang="hr-HR" sz="2400" dirty="0">
                <a:latin typeface="Calibri" panose="020F0502020204030204" pitchFamily="34" charset="0"/>
                <a:ea typeface="Calibri" panose="020F0502020204030204" pitchFamily="34" charset="0"/>
                <a:cs typeface="Times New Roman" panose="02020603050405020304" pitchFamily="18" charset="0"/>
              </a:rPr>
              <a:t>nastavnih predmeta predviđaju razmatranje energije i obnovljivih izvora: </a:t>
            </a:r>
            <a:r>
              <a:rPr lang="hr-HR" sz="2400" dirty="0">
                <a:effectLst/>
                <a:latin typeface="Calibri" panose="020F0502020204030204" pitchFamily="34" charset="0"/>
                <a:ea typeface="Calibri" panose="020F0502020204030204" pitchFamily="34" charset="0"/>
                <a:cs typeface="Times New Roman" panose="02020603050405020304" pitchFamily="18" charset="0"/>
              </a:rPr>
              <a:t>Priroda, Tehnička kultura, Geografija, Kemija i Fizika. Ipak, u </a:t>
            </a:r>
            <a:r>
              <a:rPr lang="hr-HR" sz="2400" dirty="0" err="1">
                <a:effectLst/>
                <a:latin typeface="Calibri" panose="020F0502020204030204" pitchFamily="34" charset="0"/>
                <a:ea typeface="Calibri" panose="020F0502020204030204" pitchFamily="34" charset="0"/>
                <a:cs typeface="Times New Roman" panose="02020603050405020304" pitchFamily="18" charset="0"/>
              </a:rPr>
              <a:t>kurikulumima</a:t>
            </a:r>
            <a:r>
              <a:rPr lang="hr-HR" sz="2400" dirty="0">
                <a:effectLst/>
                <a:latin typeface="Calibri" panose="020F0502020204030204" pitchFamily="34" charset="0"/>
                <a:ea typeface="Calibri" panose="020F0502020204030204" pitchFamily="34" charset="0"/>
                <a:cs typeface="Times New Roman" panose="02020603050405020304" pitchFamily="18" charset="0"/>
              </a:rPr>
              <a:t> se ne daje nužno i precizan sadržaj te se</a:t>
            </a:r>
            <a:r>
              <a:rPr lang="hr-HR" sz="2400" dirty="0">
                <a:latin typeface="Calibri" panose="020F0502020204030204" pitchFamily="34" charset="0"/>
                <a:ea typeface="Calibri" panose="020F0502020204030204" pitchFamily="34" charset="0"/>
                <a:cs typeface="Times New Roman" panose="02020603050405020304" pitchFamily="18" charset="0"/>
              </a:rPr>
              <a:t> ne navodi pojam gorivnih članaka.</a:t>
            </a:r>
          </a:p>
          <a:p>
            <a:pPr marL="0" indent="0">
              <a:lnSpc>
                <a:spcPct val="107000"/>
              </a:lnSpc>
              <a:spcAft>
                <a:spcPts val="800"/>
              </a:spcAft>
              <a:buNone/>
            </a:pPr>
            <a:r>
              <a:rPr lang="hr-HR" sz="2400" dirty="0">
                <a:effectLst/>
                <a:latin typeface="Calibri" panose="020F0502020204030204" pitchFamily="34" charset="0"/>
                <a:ea typeface="Calibri" panose="020F0502020204030204" pitchFamily="34" charset="0"/>
                <a:cs typeface="Times New Roman" panose="02020603050405020304" pitchFamily="18" charset="0"/>
              </a:rPr>
              <a:t>Slijedom ishoda postavljenih u nastavnim predmetima, analizirani su udžbenici za </a:t>
            </a:r>
            <a:r>
              <a:rPr lang="hr-HR" sz="2400" dirty="0" err="1">
                <a:effectLst/>
                <a:latin typeface="Calibri" panose="020F0502020204030204" pitchFamily="34" charset="0"/>
                <a:ea typeface="Calibri" panose="020F0502020204030204" pitchFamily="34" charset="0"/>
                <a:cs typeface="Times New Roman" panose="02020603050405020304" pitchFamily="18" charset="0"/>
              </a:rPr>
              <a:t>za</a:t>
            </a:r>
            <a:r>
              <a:rPr lang="hr-HR" sz="2400" dirty="0">
                <a:effectLst/>
                <a:latin typeface="Calibri" panose="020F0502020204030204" pitchFamily="34" charset="0"/>
                <a:ea typeface="Calibri" panose="020F0502020204030204" pitchFamily="34" charset="0"/>
                <a:cs typeface="Times New Roman" panose="02020603050405020304" pitchFamily="18" charset="0"/>
              </a:rPr>
              <a:t> osnovnu školu i </a:t>
            </a:r>
            <a:r>
              <a:rPr lang="hr-HR" sz="2400" dirty="0">
                <a:latin typeface="Calibri" panose="020F0502020204030204" pitchFamily="34" charset="0"/>
                <a:ea typeface="Calibri" panose="020F0502020204030204" pitchFamily="34" charset="0"/>
                <a:cs typeface="Times New Roman" panose="02020603050405020304" pitchFamily="18" charset="0"/>
              </a:rPr>
              <a:t>udžbenici za gimnazije.</a:t>
            </a:r>
            <a:endParaRPr lang="hr-HR"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295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83847BF-8D30-B37A-28C6-B091AC3F70DC}"/>
              </a:ext>
            </a:extLst>
          </p:cNvPr>
          <p:cNvSpPr>
            <a:spLocks noGrp="1"/>
          </p:cNvSpPr>
          <p:nvPr>
            <p:ph type="title"/>
          </p:nvPr>
        </p:nvSpPr>
        <p:spPr>
          <a:xfrm>
            <a:off x="838200" y="365126"/>
            <a:ext cx="10003971" cy="1045664"/>
          </a:xfrm>
        </p:spPr>
        <p:txBody>
          <a:bodyPr>
            <a:noAutofit/>
          </a:bodyPr>
          <a:lstStyle/>
          <a:p>
            <a:r>
              <a:rPr lang="hr-HR" sz="3600" dirty="0"/>
              <a:t>Vodik i gorivni članci u udžbenicima i </a:t>
            </a:r>
            <a:r>
              <a:rPr lang="hr-HR" sz="3600" dirty="0" err="1"/>
              <a:t>kurikulumima</a:t>
            </a:r>
            <a:r>
              <a:rPr lang="hr-HR" sz="3600" dirty="0"/>
              <a:t> obveznog obrazovanja u Republici hrvatskoj</a:t>
            </a:r>
          </a:p>
        </p:txBody>
      </p:sp>
      <p:sp>
        <p:nvSpPr>
          <p:cNvPr id="3" name="Rezervirano mjesto sadržaja 2">
            <a:extLst>
              <a:ext uri="{FF2B5EF4-FFF2-40B4-BE49-F238E27FC236}">
                <a16:creationId xmlns:a16="http://schemas.microsoft.com/office/drawing/2014/main" id="{5AF19077-9FB8-3053-A0AA-103057A520B2}"/>
              </a:ext>
            </a:extLst>
          </p:cNvPr>
          <p:cNvSpPr>
            <a:spLocks noGrp="1"/>
          </p:cNvSpPr>
          <p:nvPr>
            <p:ph idx="1"/>
          </p:nvPr>
        </p:nvSpPr>
        <p:spPr/>
        <p:txBody>
          <a:bodyPr>
            <a:normAutofit fontScale="92500"/>
          </a:bodyPr>
          <a:lstStyle/>
          <a:p>
            <a:pPr marL="0" indent="0">
              <a:lnSpc>
                <a:spcPct val="107000"/>
              </a:lnSpc>
              <a:spcAft>
                <a:spcPts val="800"/>
              </a:spcAft>
              <a:buNone/>
            </a:pPr>
            <a:r>
              <a:rPr lang="hr-HR" sz="3200" dirty="0">
                <a:latin typeface="Calibri" panose="020F0502020204030204" pitchFamily="34" charset="0"/>
                <a:ea typeface="Calibri" panose="020F0502020204030204" pitchFamily="34" charset="0"/>
                <a:cs typeface="Times New Roman" panose="02020603050405020304" pitchFamily="18" charset="0"/>
              </a:rPr>
              <a:t>U sadržajima odobrenim udžbenicima za samo </a:t>
            </a:r>
            <a:r>
              <a:rPr lang="hr-HR" sz="3200" dirty="0">
                <a:effectLst/>
                <a:latin typeface="Calibri" panose="020F0502020204030204" pitchFamily="34" charset="0"/>
                <a:ea typeface="Calibri" panose="020F0502020204030204" pitchFamily="34" charset="0"/>
                <a:cs typeface="Times New Roman" panose="02020603050405020304" pitchFamily="18" charset="0"/>
              </a:rPr>
              <a:t>dva predmeta se navodi vodik i gorivni članci, a to su kemija i tehnička kultura.</a:t>
            </a:r>
          </a:p>
          <a:p>
            <a:pPr marL="0" indent="0">
              <a:lnSpc>
                <a:spcPct val="107000"/>
              </a:lnSpc>
              <a:spcAft>
                <a:spcPts val="800"/>
              </a:spcAft>
              <a:buNone/>
            </a:pPr>
            <a:r>
              <a:rPr lang="hr-HR" sz="3200" dirty="0">
                <a:effectLst/>
                <a:latin typeface="Calibri" panose="020F0502020204030204" pitchFamily="34" charset="0"/>
                <a:ea typeface="Calibri" panose="020F0502020204030204" pitchFamily="34" charset="0"/>
                <a:cs typeface="Times New Roman" panose="02020603050405020304" pitchFamily="18" charset="0"/>
              </a:rPr>
              <a:t>Kontekst poučavanja o vodiku u nastavi Kemije je šire razmatranje kemijskih elementa, a u Tehničkoj kulturi kao primjer čistih pretvorbi energije i tehničkih tvorevina.</a:t>
            </a:r>
          </a:p>
          <a:p>
            <a:pPr marL="0" indent="0">
              <a:lnSpc>
                <a:spcPct val="107000"/>
              </a:lnSpc>
              <a:spcAft>
                <a:spcPts val="800"/>
              </a:spcAft>
              <a:buNone/>
            </a:pPr>
            <a:r>
              <a:rPr lang="hr-HR" sz="1800" dirty="0">
                <a:effectLst/>
                <a:latin typeface="Arial" panose="020B0604020202020204" pitchFamily="34" charset="0"/>
                <a:ea typeface="Arial" panose="020B0604020202020204" pitchFamily="34" charset="0"/>
              </a:rPr>
              <a:t>Nastava tehničke kulture tj. opći tehnički odgoj i obrazovanje, kao i pripadajući udžbenici, predvodnici su uvođenja sadržaja o gorivnim člancima i njihova razmatranja u osnovnoj školi, a slijedom globalnih energetskih stremljenja prema vodiku i uvođenjem vodikove ekonomije, neupitno je njegovo razmatranje i u drugim nastavnim predmetima i područjima. </a:t>
            </a:r>
            <a:endParaRPr lang="hr-HR"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811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62C9741C-B2E1-C9A2-BFD3-BF2E4DD4AD10}"/>
              </a:ext>
            </a:extLst>
          </p:cNvPr>
          <p:cNvPicPr>
            <a:picLocks noChangeAspect="1"/>
          </p:cNvPicPr>
          <p:nvPr/>
        </p:nvPicPr>
        <p:blipFill>
          <a:blip r:embed="rId2"/>
          <a:stretch>
            <a:fillRect/>
          </a:stretch>
        </p:blipFill>
        <p:spPr>
          <a:xfrm>
            <a:off x="485476" y="52250"/>
            <a:ext cx="11432792" cy="6753496"/>
          </a:xfrm>
          <a:prstGeom prst="rect">
            <a:avLst/>
          </a:prstGeom>
        </p:spPr>
      </p:pic>
    </p:spTree>
    <p:extLst>
      <p:ext uri="{BB962C8B-B14F-4D97-AF65-F5344CB8AC3E}">
        <p14:creationId xmlns:p14="http://schemas.microsoft.com/office/powerpoint/2010/main" val="118210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AB297A3-9979-46AE-A873-F3726E222AAA}"/>
              </a:ext>
            </a:extLst>
          </p:cNvPr>
          <p:cNvSpPr>
            <a:spLocks noGrp="1"/>
          </p:cNvSpPr>
          <p:nvPr>
            <p:ph type="ctrTitle"/>
          </p:nvPr>
        </p:nvSpPr>
        <p:spPr>
          <a:xfrm>
            <a:off x="1524000" y="298579"/>
            <a:ext cx="9144000" cy="1138335"/>
          </a:xfrm>
        </p:spPr>
        <p:txBody>
          <a:bodyPr/>
          <a:lstStyle/>
          <a:p>
            <a:r>
              <a:rPr lang="hr-HR" dirty="0"/>
              <a:t>Vodik</a:t>
            </a:r>
          </a:p>
        </p:txBody>
      </p:sp>
      <p:sp>
        <p:nvSpPr>
          <p:cNvPr id="3" name="Podnaslov 2">
            <a:extLst>
              <a:ext uri="{FF2B5EF4-FFF2-40B4-BE49-F238E27FC236}">
                <a16:creationId xmlns:a16="http://schemas.microsoft.com/office/drawing/2014/main" id="{2372A96B-049A-4125-AB3F-4AAAEAAD6383}"/>
              </a:ext>
            </a:extLst>
          </p:cNvPr>
          <p:cNvSpPr>
            <a:spLocks noGrp="1"/>
          </p:cNvSpPr>
          <p:nvPr>
            <p:ph type="subTitle" idx="1"/>
          </p:nvPr>
        </p:nvSpPr>
        <p:spPr>
          <a:xfrm>
            <a:off x="1524000" y="1773742"/>
            <a:ext cx="9144000" cy="3140676"/>
          </a:xfrm>
        </p:spPr>
        <p:txBody>
          <a:bodyPr>
            <a:normAutofit/>
          </a:bodyPr>
          <a:lstStyle/>
          <a:p>
            <a:r>
              <a:rPr lang="hr-HR" dirty="0" err="1"/>
              <a:t>hr</a:t>
            </a:r>
            <a:r>
              <a:rPr lang="hr-HR" dirty="0"/>
              <a:t>. i </a:t>
            </a:r>
            <a:r>
              <a:rPr lang="hr-HR" dirty="0" err="1"/>
              <a:t>slo</a:t>
            </a:r>
            <a:r>
              <a:rPr lang="hr-HR" dirty="0"/>
              <a:t>. - vodik – koji čini vodu</a:t>
            </a:r>
          </a:p>
          <a:p>
            <a:r>
              <a:rPr lang="hr-HR" dirty="0"/>
              <a:t>eng. – </a:t>
            </a:r>
            <a:r>
              <a:rPr lang="hr-HR" dirty="0" err="1"/>
              <a:t>Hydrogen</a:t>
            </a:r>
            <a:endParaRPr lang="hr-HR" dirty="0"/>
          </a:p>
          <a:p>
            <a:r>
              <a:rPr lang="hr-HR" dirty="0"/>
              <a:t>njem – </a:t>
            </a:r>
            <a:r>
              <a:rPr lang="hr-HR" dirty="0" err="1"/>
              <a:t>Wasserstoff</a:t>
            </a:r>
            <a:endParaRPr lang="hr-HR" dirty="0"/>
          </a:p>
          <a:p>
            <a:r>
              <a:rPr lang="hr-HR" dirty="0"/>
              <a:t>tal. - </a:t>
            </a:r>
            <a:r>
              <a:rPr lang="hr-HR" dirty="0" err="1"/>
              <a:t>Idrogeno</a:t>
            </a:r>
            <a:endParaRPr lang="hr-HR" dirty="0"/>
          </a:p>
          <a:p>
            <a:r>
              <a:rPr lang="hr-HR" dirty="0"/>
              <a:t>lat. – </a:t>
            </a:r>
            <a:r>
              <a:rPr lang="hr-HR" dirty="0" err="1"/>
              <a:t>Hydrogenium</a:t>
            </a:r>
            <a:endParaRPr lang="hr-HR" dirty="0"/>
          </a:p>
          <a:p>
            <a:endParaRPr lang="hr-HR" dirty="0"/>
          </a:p>
        </p:txBody>
      </p:sp>
      <p:sp>
        <p:nvSpPr>
          <p:cNvPr id="4" name="Naslov 1">
            <a:extLst>
              <a:ext uri="{FF2B5EF4-FFF2-40B4-BE49-F238E27FC236}">
                <a16:creationId xmlns:a16="http://schemas.microsoft.com/office/drawing/2014/main" id="{FE94E677-A03A-C7B3-7FC9-80FCDEF6E3BA}"/>
              </a:ext>
            </a:extLst>
          </p:cNvPr>
          <p:cNvSpPr txBox="1">
            <a:spLocks/>
          </p:cNvSpPr>
          <p:nvPr/>
        </p:nvSpPr>
        <p:spPr>
          <a:xfrm>
            <a:off x="1340498" y="4914418"/>
            <a:ext cx="9144000" cy="11383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r-HR" dirty="0"/>
              <a:t>Zašto o vodiku?</a:t>
            </a:r>
          </a:p>
        </p:txBody>
      </p:sp>
    </p:spTree>
    <p:extLst>
      <p:ext uri="{BB962C8B-B14F-4D97-AF65-F5344CB8AC3E}">
        <p14:creationId xmlns:p14="http://schemas.microsoft.com/office/powerpoint/2010/main" val="67226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0EC8371-2826-4634-A8E8-935A8401C9BA}"/>
              </a:ext>
            </a:extLst>
          </p:cNvPr>
          <p:cNvSpPr>
            <a:spLocks noGrp="1"/>
          </p:cNvSpPr>
          <p:nvPr>
            <p:ph type="title"/>
          </p:nvPr>
        </p:nvSpPr>
        <p:spPr/>
        <p:txBody>
          <a:bodyPr/>
          <a:lstStyle/>
          <a:p>
            <a:r>
              <a:rPr lang="hr-HR" dirty="0"/>
              <a:t>Vodik – izvor energije ili spremnik energije?</a:t>
            </a:r>
          </a:p>
        </p:txBody>
      </p:sp>
      <p:sp>
        <p:nvSpPr>
          <p:cNvPr id="3" name="Rezervirano mjesto sadržaja 2">
            <a:extLst>
              <a:ext uri="{FF2B5EF4-FFF2-40B4-BE49-F238E27FC236}">
                <a16:creationId xmlns:a16="http://schemas.microsoft.com/office/drawing/2014/main" id="{81F9135B-4EE1-43CF-897F-7D5E3FB109E1}"/>
              </a:ext>
            </a:extLst>
          </p:cNvPr>
          <p:cNvSpPr>
            <a:spLocks noGrp="1"/>
          </p:cNvSpPr>
          <p:nvPr>
            <p:ph idx="1"/>
          </p:nvPr>
        </p:nvSpPr>
        <p:spPr/>
        <p:txBody>
          <a:bodyPr/>
          <a:lstStyle/>
          <a:p>
            <a:r>
              <a:rPr lang="hr-HR" dirty="0">
                <a:solidFill>
                  <a:srgbClr val="464646"/>
                </a:solidFill>
                <a:latin typeface="helvetica neue"/>
              </a:rPr>
              <a:t>vodik nije izvor, već spremnik energije</a:t>
            </a:r>
            <a:endParaRPr lang="hr-HR" dirty="0"/>
          </a:p>
          <a:p>
            <a:r>
              <a:rPr lang="hr-HR" dirty="0">
                <a:solidFill>
                  <a:srgbClr val="464646"/>
                </a:solidFill>
                <a:latin typeface="helvetica neue"/>
              </a:rPr>
              <a:t>ne smatra ga se izvorom energije u kemijskom smislu jer nije prirodno nabavljiv u elementarnom obliku </a:t>
            </a:r>
          </a:p>
          <a:p>
            <a:r>
              <a:rPr lang="hr-HR" dirty="0">
                <a:solidFill>
                  <a:srgbClr val="464646"/>
                </a:solidFill>
                <a:latin typeface="helvetica neue"/>
              </a:rPr>
              <a:t>kao izvor bi bio u mogućim elektranama na nuklearnu fuziju, koje bi koristile njegove izotope, deuterij i </a:t>
            </a:r>
            <a:r>
              <a:rPr lang="hr-HR" dirty="0" err="1">
                <a:solidFill>
                  <a:srgbClr val="464646"/>
                </a:solidFill>
                <a:latin typeface="helvetica neue"/>
              </a:rPr>
              <a:t>tricij</a:t>
            </a:r>
            <a:r>
              <a:rPr lang="hr-HR" dirty="0">
                <a:solidFill>
                  <a:srgbClr val="464646"/>
                </a:solidFill>
                <a:latin typeface="helvetica neue"/>
              </a:rPr>
              <a:t>, ali to još nije blizu komercijalne upotrebe</a:t>
            </a:r>
          </a:p>
        </p:txBody>
      </p:sp>
    </p:spTree>
    <p:extLst>
      <p:ext uri="{BB962C8B-B14F-4D97-AF65-F5344CB8AC3E}">
        <p14:creationId xmlns:p14="http://schemas.microsoft.com/office/powerpoint/2010/main" val="408442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9F536322-2FF4-4915-B201-28A1A3E1DB2C}"/>
              </a:ext>
            </a:extLst>
          </p:cNvPr>
          <p:cNvSpPr>
            <a:spLocks noGrp="1"/>
          </p:cNvSpPr>
          <p:nvPr>
            <p:ph idx="1"/>
          </p:nvPr>
        </p:nvSpPr>
        <p:spPr>
          <a:xfrm>
            <a:off x="838200" y="691978"/>
            <a:ext cx="10515600" cy="5484985"/>
          </a:xfrm>
        </p:spPr>
        <p:txBody>
          <a:bodyPr>
            <a:normAutofit fontScale="85000" lnSpcReduction="20000"/>
          </a:bodyPr>
          <a:lstStyle/>
          <a:p>
            <a:r>
              <a:rPr lang="hr-HR" dirty="0">
                <a:solidFill>
                  <a:srgbClr val="464646"/>
                </a:solidFill>
                <a:latin typeface="helvetica neue"/>
              </a:rPr>
              <a:t>Prednosti vodika </a:t>
            </a:r>
            <a:r>
              <a:rPr lang="hr-HR" i="1" dirty="0">
                <a:solidFill>
                  <a:srgbClr val="464646"/>
                </a:solidFill>
                <a:latin typeface="helvetica neue"/>
              </a:rPr>
              <a:t>kao goriva </a:t>
            </a:r>
            <a:r>
              <a:rPr lang="hr-HR" dirty="0">
                <a:solidFill>
                  <a:srgbClr val="464646"/>
                </a:solidFill>
                <a:latin typeface="helvetica neue"/>
              </a:rPr>
              <a:t>su:</a:t>
            </a:r>
          </a:p>
          <a:p>
            <a:r>
              <a:rPr lang="hr-HR" dirty="0">
                <a:solidFill>
                  <a:srgbClr val="464646"/>
                </a:solidFill>
                <a:latin typeface="helvetica neue"/>
              </a:rPr>
              <a:t>visoka energetska vrijednost</a:t>
            </a:r>
          </a:p>
          <a:p>
            <a:r>
              <a:rPr lang="hr-HR" dirty="0">
                <a:solidFill>
                  <a:srgbClr val="464646"/>
                </a:solidFill>
                <a:latin typeface="helvetica neue"/>
              </a:rPr>
              <a:t>neograničene količine dostupne u spojevima</a:t>
            </a:r>
          </a:p>
          <a:p>
            <a:r>
              <a:rPr lang="hr-HR" dirty="0">
                <a:solidFill>
                  <a:srgbClr val="464646"/>
                </a:solidFill>
                <a:latin typeface="helvetica neue"/>
              </a:rPr>
              <a:t>izgaranjem daje kemijski čistu vodu</a:t>
            </a:r>
          </a:p>
          <a:p>
            <a:r>
              <a:rPr lang="hr-HR" dirty="0">
                <a:solidFill>
                  <a:srgbClr val="464646"/>
                </a:solidFill>
                <a:latin typeface="helvetica neue"/>
              </a:rPr>
              <a:t>cjevovodima se može razvoditi na daljinu</a:t>
            </a:r>
          </a:p>
          <a:p>
            <a:r>
              <a:rPr lang="hr-HR" dirty="0">
                <a:solidFill>
                  <a:srgbClr val="464646"/>
                </a:solidFill>
                <a:latin typeface="helvetica neue"/>
              </a:rPr>
              <a:t>lakše se skladišti i čuva nego električna energija</a:t>
            </a:r>
          </a:p>
          <a:p>
            <a:pPr marL="0" indent="0">
              <a:buNone/>
            </a:pPr>
            <a:endParaRPr lang="hr-HR" dirty="0">
              <a:solidFill>
                <a:srgbClr val="464646"/>
              </a:solidFill>
              <a:latin typeface="helvetica neue"/>
            </a:endParaRPr>
          </a:p>
          <a:p>
            <a:r>
              <a:rPr lang="hr-HR" dirty="0">
                <a:solidFill>
                  <a:srgbClr val="464646"/>
                </a:solidFill>
                <a:latin typeface="helvetica neue"/>
              </a:rPr>
              <a:t>Nedostaci koji sprječavaju rašireniju uporabu su:</a:t>
            </a:r>
          </a:p>
          <a:p>
            <a:r>
              <a:rPr lang="hr-HR" dirty="0">
                <a:solidFill>
                  <a:srgbClr val="464646"/>
                </a:solidFill>
                <a:latin typeface="helvetica neue"/>
              </a:rPr>
              <a:t>visoka cijena i često slaba isplativost izvlačenja vodika iz spojeva</a:t>
            </a:r>
          </a:p>
          <a:p>
            <a:r>
              <a:rPr lang="hr-HR" dirty="0">
                <a:solidFill>
                  <a:srgbClr val="464646"/>
                </a:solidFill>
                <a:latin typeface="helvetica neue"/>
              </a:rPr>
              <a:t>obilno curenje vodika kroz spremnike i cjevovode, zbog </a:t>
            </a:r>
            <a:r>
              <a:rPr lang="hr-HR" dirty="0" err="1">
                <a:solidFill>
                  <a:srgbClr val="464646"/>
                </a:solidFill>
                <a:latin typeface="helvetica neue"/>
              </a:rPr>
              <a:t>ekstremo</a:t>
            </a:r>
            <a:r>
              <a:rPr lang="hr-HR" dirty="0">
                <a:solidFill>
                  <a:srgbClr val="464646"/>
                </a:solidFill>
                <a:latin typeface="helvetica neue"/>
              </a:rPr>
              <a:t> malene molekule</a:t>
            </a:r>
          </a:p>
          <a:p>
            <a:r>
              <a:rPr lang="hr-HR" dirty="0">
                <a:solidFill>
                  <a:srgbClr val="464646"/>
                </a:solidFill>
                <a:latin typeface="helvetica neue"/>
              </a:rPr>
              <a:t>vodik </a:t>
            </a:r>
            <a:r>
              <a:rPr lang="hr-HR" dirty="0" err="1">
                <a:solidFill>
                  <a:srgbClr val="464646"/>
                </a:solidFill>
                <a:latin typeface="helvetica neue"/>
              </a:rPr>
              <a:t>difundiranjem</a:t>
            </a:r>
            <a:r>
              <a:rPr lang="hr-HR" dirty="0">
                <a:solidFill>
                  <a:srgbClr val="464646"/>
                </a:solidFill>
                <a:latin typeface="helvetica neue"/>
              </a:rPr>
              <a:t> u razne metale narušava njihovu kristalnu rešetku čineći ih krtima</a:t>
            </a:r>
          </a:p>
          <a:p>
            <a:r>
              <a:rPr lang="hr-HR" dirty="0">
                <a:solidFill>
                  <a:srgbClr val="464646"/>
                </a:solidFill>
                <a:latin typeface="helvetica neue"/>
              </a:rPr>
              <a:t>opasnost za ozonski sloj jer trenutno reducira ozon u vodu</a:t>
            </a:r>
          </a:p>
        </p:txBody>
      </p:sp>
    </p:spTree>
    <p:extLst>
      <p:ext uri="{BB962C8B-B14F-4D97-AF65-F5344CB8AC3E}">
        <p14:creationId xmlns:p14="http://schemas.microsoft.com/office/powerpoint/2010/main" val="337631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5AEFA4B-5EF7-0EF9-9154-1F23DD33AAAD}"/>
              </a:ext>
            </a:extLst>
          </p:cNvPr>
          <p:cNvSpPr>
            <a:spLocks noGrp="1"/>
          </p:cNvSpPr>
          <p:nvPr>
            <p:ph type="title"/>
          </p:nvPr>
        </p:nvSpPr>
        <p:spPr/>
        <p:txBody>
          <a:bodyPr/>
          <a:lstStyle/>
          <a:p>
            <a:r>
              <a:rPr lang="hr-HR" dirty="0"/>
              <a:t>Rasprave o učinkovitosti…</a:t>
            </a:r>
          </a:p>
        </p:txBody>
      </p:sp>
      <p:sp>
        <p:nvSpPr>
          <p:cNvPr id="3" name="Rezervirano mjesto sadržaja 2">
            <a:extLst>
              <a:ext uri="{FF2B5EF4-FFF2-40B4-BE49-F238E27FC236}">
                <a16:creationId xmlns:a16="http://schemas.microsoft.com/office/drawing/2014/main" id="{B16EB4AE-19FA-59A9-D557-6EE0B1F5833B}"/>
              </a:ext>
            </a:extLst>
          </p:cNvPr>
          <p:cNvSpPr>
            <a:spLocks noGrp="1"/>
          </p:cNvSpPr>
          <p:nvPr>
            <p:ph idx="1"/>
          </p:nvPr>
        </p:nvSpPr>
        <p:spPr/>
        <p:txBody>
          <a:bodyPr>
            <a:normAutofit/>
          </a:bodyPr>
          <a:lstStyle/>
          <a:p>
            <a:pPr marL="0" indent="0">
              <a:buNone/>
            </a:pPr>
            <a:r>
              <a:rPr lang="hr-HR" sz="2400" dirty="0"/>
              <a:t>Ako imam obnovljivu energiju, pretvorim je u vodik i ponovno je elektrificiram, s ukupnom učinkovitošću ciklusa manjom od 40%, to očito ima smisla samo ako koristite vodik kao dugoročno skladištenje i kompenzaciju za varijabilne obnovljive izvore energije, “ (</a:t>
            </a:r>
            <a:r>
              <a:rPr lang="hr-HR" sz="1600" b="0" i="0" dirty="0">
                <a:solidFill>
                  <a:srgbClr val="212529"/>
                </a:solidFill>
                <a:effectLst/>
                <a:latin typeface="Sueca"/>
              </a:rPr>
              <a:t>Erik </a:t>
            </a:r>
            <a:r>
              <a:rPr lang="hr-HR" sz="1600" b="0" i="0" dirty="0" err="1">
                <a:solidFill>
                  <a:srgbClr val="212529"/>
                </a:solidFill>
                <a:effectLst/>
                <a:latin typeface="Sueca"/>
              </a:rPr>
              <a:t>Zindel</a:t>
            </a:r>
            <a:r>
              <a:rPr lang="hr-HR" sz="1600" b="0" i="0" dirty="0">
                <a:solidFill>
                  <a:srgbClr val="212529"/>
                </a:solidFill>
                <a:effectLst/>
                <a:latin typeface="Sueca"/>
              </a:rPr>
              <a:t>, potpredsjednik prodaje proizvodnje vodika u </a:t>
            </a:r>
            <a:r>
              <a:rPr lang="hr-HR" sz="1600" b="0" i="0">
                <a:solidFill>
                  <a:srgbClr val="212529"/>
                </a:solidFill>
                <a:effectLst/>
                <a:latin typeface="Sueca"/>
              </a:rPr>
              <a:t>Siemens Energy.</a:t>
            </a:r>
            <a:r>
              <a:rPr lang="hr-HR" sz="2400"/>
              <a:t>)</a:t>
            </a:r>
            <a:endParaRPr lang="hr-HR" sz="2400" dirty="0"/>
          </a:p>
          <a:p>
            <a:pPr marL="0" indent="0">
              <a:buNone/>
            </a:pPr>
            <a:endParaRPr lang="hr-HR" sz="2400" dirty="0"/>
          </a:p>
          <a:p>
            <a:pPr marL="0" indent="0">
              <a:buNone/>
            </a:pPr>
            <a:r>
              <a:rPr lang="hr-HR" sz="2400" dirty="0"/>
              <a:t>„Ako želite pohraniti energiju danima, tjednima, mjesecima ili za sezonsko skladištenje — solarnu energiju od ljeta zimi ili energiju vjetra od jeseni do ljeta — trebate pohraniti električnu energiju u kemijski način.</a:t>
            </a:r>
          </a:p>
        </p:txBody>
      </p:sp>
      <p:sp>
        <p:nvSpPr>
          <p:cNvPr id="5" name="TekstniOkvir 4">
            <a:extLst>
              <a:ext uri="{FF2B5EF4-FFF2-40B4-BE49-F238E27FC236}">
                <a16:creationId xmlns:a16="http://schemas.microsoft.com/office/drawing/2014/main" id="{A6BA300D-0346-D93B-9D31-D0C79AEE2F07}"/>
              </a:ext>
            </a:extLst>
          </p:cNvPr>
          <p:cNvSpPr txBox="1"/>
          <p:nvPr/>
        </p:nvSpPr>
        <p:spPr>
          <a:xfrm>
            <a:off x="0" y="0"/>
            <a:ext cx="12192000" cy="646331"/>
          </a:xfrm>
          <a:prstGeom prst="rect">
            <a:avLst/>
          </a:prstGeom>
          <a:noFill/>
        </p:spPr>
        <p:txBody>
          <a:bodyPr wrap="square">
            <a:spAutoFit/>
          </a:bodyPr>
          <a:lstStyle/>
          <a:p>
            <a:r>
              <a:rPr lang="hr-HR" dirty="0"/>
              <a:t>https://www.rechargenews.com/energy-transition/why-hydrogen-fired-power-plants-will-play-a-major-role-in-the-energy-transition/2-1-1045768</a:t>
            </a:r>
          </a:p>
        </p:txBody>
      </p:sp>
    </p:spTree>
    <p:extLst>
      <p:ext uri="{BB962C8B-B14F-4D97-AF65-F5344CB8AC3E}">
        <p14:creationId xmlns:p14="http://schemas.microsoft.com/office/powerpoint/2010/main" val="7574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C02C0306-B270-20C9-C6C0-E00FF52E35A3}"/>
              </a:ext>
            </a:extLst>
          </p:cNvPr>
          <p:cNvSpPr>
            <a:spLocks noGrp="1"/>
          </p:cNvSpPr>
          <p:nvPr>
            <p:ph idx="1"/>
          </p:nvPr>
        </p:nvSpPr>
        <p:spPr>
          <a:xfrm>
            <a:off x="4682149" y="6258558"/>
            <a:ext cx="7509851" cy="693324"/>
          </a:xfrm>
        </p:spPr>
        <p:txBody>
          <a:bodyPr>
            <a:noAutofit/>
          </a:bodyPr>
          <a:lstStyle/>
          <a:p>
            <a:pPr marL="0" indent="0">
              <a:buNone/>
            </a:pPr>
            <a:r>
              <a:rPr lang="hr-HR" sz="1400" b="0" i="0" dirty="0">
                <a:solidFill>
                  <a:srgbClr val="54595D"/>
                </a:solidFill>
                <a:effectLst/>
                <a:latin typeface="Arial" panose="020B0604020202020204" pitchFamily="34" charset="0"/>
              </a:rPr>
              <a:t>Naslovnica romana Tajanstveni otok i karta izmišljenog otoka nazvanog Lincoln (fotografije: preuzeto s Wikipedije, javno vlasništvo)</a:t>
            </a:r>
            <a:endParaRPr lang="hr-HR" sz="1400" dirty="0"/>
          </a:p>
        </p:txBody>
      </p:sp>
      <p:pic>
        <p:nvPicPr>
          <p:cNvPr id="1026" name="Picture 2">
            <a:extLst>
              <a:ext uri="{FF2B5EF4-FFF2-40B4-BE49-F238E27FC236}">
                <a16:creationId xmlns:a16="http://schemas.microsoft.com/office/drawing/2014/main" id="{66E2FDA5-6F0B-F892-973E-25120D32FD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5"/>
          <a:stretch/>
        </p:blipFill>
        <p:spPr bwMode="auto">
          <a:xfrm>
            <a:off x="502035" y="854242"/>
            <a:ext cx="3911599" cy="60037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DD52C8E-AC84-D16C-E770-8AFFEF3BF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9578" y="0"/>
            <a:ext cx="3911599" cy="6258558"/>
          </a:xfrm>
          <a:prstGeom prst="rect">
            <a:avLst/>
          </a:prstGeom>
          <a:noFill/>
          <a:extLst>
            <a:ext uri="{909E8E84-426E-40DD-AFC4-6F175D3DCCD1}">
              <a14:hiddenFill xmlns:a14="http://schemas.microsoft.com/office/drawing/2010/main">
                <a:solidFill>
                  <a:srgbClr val="FFFFFF"/>
                </a:solidFill>
              </a14:hiddenFill>
            </a:ext>
          </a:extLst>
        </p:spPr>
      </p:pic>
      <p:sp>
        <p:nvSpPr>
          <p:cNvPr id="9" name="TekstniOkvir 8">
            <a:extLst>
              <a:ext uri="{FF2B5EF4-FFF2-40B4-BE49-F238E27FC236}">
                <a16:creationId xmlns:a16="http://schemas.microsoft.com/office/drawing/2014/main" id="{9A80081A-F834-5E7C-E596-CECD934D2843}"/>
              </a:ext>
            </a:extLst>
          </p:cNvPr>
          <p:cNvSpPr txBox="1"/>
          <p:nvPr/>
        </p:nvSpPr>
        <p:spPr>
          <a:xfrm>
            <a:off x="8593748" y="134998"/>
            <a:ext cx="3292161" cy="6247864"/>
          </a:xfrm>
          <a:prstGeom prst="rect">
            <a:avLst/>
          </a:prstGeom>
          <a:noFill/>
        </p:spPr>
        <p:txBody>
          <a:bodyPr wrap="square">
            <a:spAutoFit/>
          </a:bodyPr>
          <a:lstStyle/>
          <a:p>
            <a:r>
              <a:rPr lang="hr-HR" sz="2000" b="0" i="0" dirty="0">
                <a:solidFill>
                  <a:srgbClr val="202122"/>
                </a:solidFill>
                <a:effectLst/>
                <a:latin typeface="Arial" panose="020B0604020202020204" pitchFamily="34" charset="0"/>
              </a:rPr>
              <a:t>Radnja romana iz 1874. godine započinje </a:t>
            </a:r>
            <a:r>
              <a:rPr lang="hr-HR" sz="2000" dirty="0">
                <a:solidFill>
                  <a:srgbClr val="202122"/>
                </a:solidFill>
                <a:latin typeface="Arial" panose="020B0604020202020204" pitchFamily="34" charset="0"/>
              </a:rPr>
              <a:t>1865. godine (pred kraj </a:t>
            </a:r>
            <a:r>
              <a:rPr lang="hr-HR" sz="2000" b="0" i="0" dirty="0">
                <a:solidFill>
                  <a:srgbClr val="202122"/>
                </a:solidFill>
                <a:effectLst/>
                <a:latin typeface="Arial" panose="020B0604020202020204" pitchFamily="34" charset="0"/>
              </a:rPr>
              <a:t>Američkog građanskog rada), kada </a:t>
            </a:r>
            <a:r>
              <a:rPr lang="hr-HR" sz="2000" dirty="0">
                <a:solidFill>
                  <a:srgbClr val="202122"/>
                </a:solidFill>
                <a:latin typeface="Arial" panose="020B0604020202020204" pitchFamily="34" charset="0"/>
              </a:rPr>
              <a:t>nevrijeme odnese </a:t>
            </a:r>
            <a:r>
              <a:rPr lang="hr-HR" sz="2000" b="0" i="0" dirty="0">
                <a:solidFill>
                  <a:srgbClr val="202122"/>
                </a:solidFill>
                <a:effectLst/>
                <a:latin typeface="Arial" panose="020B0604020202020204" pitchFamily="34" charset="0"/>
              </a:rPr>
              <a:t>petero ljudi u </a:t>
            </a:r>
            <a:r>
              <a:rPr lang="hr-HR" sz="2000" dirty="0">
                <a:solidFill>
                  <a:srgbClr val="202122"/>
                </a:solidFill>
                <a:latin typeface="Arial" panose="020B0604020202020204" pitchFamily="34" charset="0"/>
              </a:rPr>
              <a:t>balonu, gotovo bez ičega, iz </a:t>
            </a:r>
            <a:r>
              <a:rPr lang="hr-HR" sz="2000" dirty="0" err="1">
                <a:solidFill>
                  <a:srgbClr val="202122"/>
                </a:solidFill>
                <a:latin typeface="Arial" panose="020B0604020202020204" pitchFamily="34" charset="0"/>
              </a:rPr>
              <a:t>Richmonda</a:t>
            </a:r>
            <a:r>
              <a:rPr lang="hr-HR" sz="2000" dirty="0">
                <a:solidFill>
                  <a:srgbClr val="202122"/>
                </a:solidFill>
                <a:latin typeface="Arial" panose="020B0604020202020204" pitchFamily="34" charset="0"/>
              </a:rPr>
              <a:t> na nepoznati pacifički otok nekoliko tisuća milja daleko.</a:t>
            </a:r>
          </a:p>
          <a:p>
            <a:r>
              <a:rPr lang="hr-HR" sz="2000" dirty="0">
                <a:solidFill>
                  <a:srgbClr val="202122"/>
                </a:solidFill>
                <a:latin typeface="Arial" panose="020B0604020202020204" pitchFamily="34" charset="0"/>
              </a:rPr>
              <a:t>Na otoku su uspjeli</a:t>
            </a:r>
            <a:r>
              <a:rPr lang="hr-HR" sz="2000" b="0" i="0" dirty="0">
                <a:solidFill>
                  <a:srgbClr val="202122"/>
                </a:solidFill>
                <a:effectLst/>
                <a:latin typeface="Arial" panose="020B0604020202020204" pitchFamily="34" charset="0"/>
              </a:rPr>
              <a:t>, između ostalog, </a:t>
            </a:r>
            <a:r>
              <a:rPr lang="hr-HR" sz="2000" dirty="0">
                <a:solidFill>
                  <a:srgbClr val="202122"/>
                </a:solidFill>
                <a:latin typeface="Arial" panose="020B0604020202020204" pitchFamily="34" charset="0"/>
              </a:rPr>
              <a:t>utvrditi </a:t>
            </a:r>
            <a:r>
              <a:rPr lang="hr-HR" sz="2000" b="0" i="0" dirty="0">
                <a:solidFill>
                  <a:srgbClr val="202122"/>
                </a:solidFill>
                <a:effectLst/>
                <a:latin typeface="Arial" panose="020B0604020202020204" pitchFamily="34" charset="0"/>
              </a:rPr>
              <a:t>geografski položaj, zapaliti vatru, pripitomiti životinje, izraditi keramičke posude, cigle, </a:t>
            </a:r>
            <a:r>
              <a:rPr lang="hr-HR" sz="2000" b="0" i="0" u="none" strike="noStrike" dirty="0">
                <a:effectLst/>
                <a:latin typeface="Arial" panose="020B0604020202020204" pitchFamily="34" charset="0"/>
              </a:rPr>
              <a:t>nitroglicerin</a:t>
            </a:r>
            <a:r>
              <a:rPr lang="hr-HR" sz="2000" b="0" i="0" dirty="0">
                <a:solidFill>
                  <a:srgbClr val="202122"/>
                </a:solidFill>
                <a:effectLst/>
                <a:latin typeface="Arial" panose="020B0604020202020204" pitchFamily="34" charset="0"/>
              </a:rPr>
              <a:t>, čelik i različite alate, nastambu u špilji na kamenoj litici, čak i bateriju, električni telegraf i brod.</a:t>
            </a:r>
            <a:endParaRPr lang="hr-HR" sz="2000" dirty="0"/>
          </a:p>
        </p:txBody>
      </p:sp>
      <p:sp>
        <p:nvSpPr>
          <p:cNvPr id="6" name="Naslov 1">
            <a:extLst>
              <a:ext uri="{FF2B5EF4-FFF2-40B4-BE49-F238E27FC236}">
                <a16:creationId xmlns:a16="http://schemas.microsoft.com/office/drawing/2014/main" id="{99414CB8-4531-92BC-6B9A-26B23BB299FF}"/>
              </a:ext>
            </a:extLst>
          </p:cNvPr>
          <p:cNvSpPr>
            <a:spLocks noGrp="1"/>
          </p:cNvSpPr>
          <p:nvPr>
            <p:ph type="title"/>
          </p:nvPr>
        </p:nvSpPr>
        <p:spPr>
          <a:xfrm>
            <a:off x="306091" y="14682"/>
            <a:ext cx="3911599" cy="998621"/>
          </a:xfrm>
        </p:spPr>
        <p:txBody>
          <a:bodyPr>
            <a:normAutofit fontScale="90000"/>
          </a:bodyPr>
          <a:lstStyle/>
          <a:p>
            <a:r>
              <a:rPr lang="hr-HR" b="1" dirty="0">
                <a:solidFill>
                  <a:srgbClr val="C00000"/>
                </a:solidFill>
              </a:rPr>
              <a:t>„Vijesti” iz književnosti</a:t>
            </a:r>
          </a:p>
        </p:txBody>
      </p:sp>
    </p:spTree>
    <p:extLst>
      <p:ext uri="{BB962C8B-B14F-4D97-AF65-F5344CB8AC3E}">
        <p14:creationId xmlns:p14="http://schemas.microsoft.com/office/powerpoint/2010/main" val="258294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niOkvir 4">
            <a:extLst>
              <a:ext uri="{FF2B5EF4-FFF2-40B4-BE49-F238E27FC236}">
                <a16:creationId xmlns:a16="http://schemas.microsoft.com/office/drawing/2014/main" id="{EB833EF3-DE2F-1D49-0B43-CB9BBD30665B}"/>
              </a:ext>
            </a:extLst>
          </p:cNvPr>
          <p:cNvSpPr txBox="1"/>
          <p:nvPr/>
        </p:nvSpPr>
        <p:spPr>
          <a:xfrm>
            <a:off x="199759" y="150634"/>
            <a:ext cx="11422744" cy="6555641"/>
          </a:xfrm>
          <a:prstGeom prst="rect">
            <a:avLst/>
          </a:prstGeom>
          <a:noFill/>
        </p:spPr>
        <p:txBody>
          <a:bodyPr wrap="square">
            <a:spAutoFit/>
          </a:bodyPr>
          <a:lstStyle/>
          <a:p>
            <a:pPr algn="l"/>
            <a:r>
              <a:rPr lang="hr-HR" sz="2000" b="0" i="0" dirty="0">
                <a:effectLst/>
                <a:latin typeface="Times New Roman" panose="02020603050405020304" pitchFamily="18" charset="0"/>
              </a:rPr>
              <a:t>„…</a:t>
            </a:r>
          </a:p>
          <a:p>
            <a:r>
              <a:rPr lang="hr-HR" sz="2000" dirty="0">
                <a:latin typeface="Times New Roman" panose="02020603050405020304" pitchFamily="18" charset="0"/>
              </a:rPr>
              <a:t>- A što će, dakle, gorjeti umjesto ugljena? </a:t>
            </a:r>
          </a:p>
          <a:p>
            <a:r>
              <a:rPr lang="hr-HR" sz="2000" dirty="0">
                <a:latin typeface="Times New Roman" panose="02020603050405020304" pitchFamily="18" charset="0"/>
              </a:rPr>
              <a:t>- </a:t>
            </a:r>
            <a:r>
              <a:rPr lang="hr-HR" sz="2000" b="1" dirty="0">
                <a:latin typeface="Times New Roman" panose="02020603050405020304" pitchFamily="18" charset="0"/>
              </a:rPr>
              <a:t>Voda</a:t>
            </a:r>
            <a:r>
              <a:rPr lang="hr-HR" sz="2000" dirty="0">
                <a:latin typeface="Times New Roman" panose="02020603050405020304" pitchFamily="18" charset="0"/>
              </a:rPr>
              <a:t> - odgovori </a:t>
            </a:r>
            <a:r>
              <a:rPr lang="hr-HR" sz="2000" dirty="0" err="1">
                <a:latin typeface="Times New Roman" panose="02020603050405020304" pitchFamily="18" charset="0"/>
              </a:rPr>
              <a:t>Cyrus</a:t>
            </a:r>
            <a:r>
              <a:rPr lang="hr-HR" sz="2000" dirty="0">
                <a:latin typeface="Times New Roman" panose="02020603050405020304" pitchFamily="18" charset="0"/>
              </a:rPr>
              <a:t> Smith…”</a:t>
            </a:r>
          </a:p>
          <a:p>
            <a:pPr algn="l"/>
            <a:r>
              <a:rPr lang="hr-HR" sz="2000" b="0" i="0" dirty="0">
                <a:effectLst/>
                <a:latin typeface="Times New Roman" panose="02020603050405020304" pitchFamily="18" charset="0"/>
              </a:rPr>
              <a:t>- Voda! - poviče zaprepašteno </a:t>
            </a:r>
            <a:r>
              <a:rPr lang="hr-HR" sz="2000" b="0" i="0" dirty="0" err="1">
                <a:effectLst/>
                <a:latin typeface="Times New Roman" panose="02020603050405020304" pitchFamily="18" charset="0"/>
              </a:rPr>
              <a:t>Pencroff</a:t>
            </a:r>
            <a:r>
              <a:rPr lang="hr-HR" sz="2000" b="0" i="0" dirty="0">
                <a:effectLst/>
                <a:latin typeface="Times New Roman" panose="02020603050405020304" pitchFamily="18" charset="0"/>
              </a:rPr>
              <a:t>. - Zar će voda pokretati parobrode </a:t>
            </a:r>
          </a:p>
          <a:p>
            <a:pPr algn="l"/>
            <a:r>
              <a:rPr lang="hr-HR" sz="2000" b="0" i="0" dirty="0">
                <a:effectLst/>
                <a:latin typeface="Times New Roman" panose="02020603050405020304" pitchFamily="18" charset="0"/>
              </a:rPr>
              <a:t>i lokomotive, zar će voda zagrijavati vodu? </a:t>
            </a:r>
          </a:p>
          <a:p>
            <a:pPr algn="l"/>
            <a:r>
              <a:rPr lang="hr-HR" sz="2000" b="0" i="0" dirty="0">
                <a:effectLst/>
                <a:latin typeface="Times New Roman" panose="02020603050405020304" pitchFamily="18" charset="0"/>
              </a:rPr>
              <a:t>- Tako je, ali </a:t>
            </a:r>
            <a:r>
              <a:rPr lang="hr-HR" sz="2000" b="1" i="0" dirty="0">
                <a:effectLst/>
                <a:latin typeface="Times New Roman" panose="02020603050405020304" pitchFamily="18" charset="0"/>
              </a:rPr>
              <a:t>voda razdvojena na svoje sastavne elemente</a:t>
            </a:r>
            <a:r>
              <a:rPr lang="hr-HR" sz="2000" b="0" i="0" dirty="0">
                <a:effectLst/>
                <a:latin typeface="Times New Roman" panose="02020603050405020304" pitchFamily="18" charset="0"/>
              </a:rPr>
              <a:t> - odgovori </a:t>
            </a:r>
            <a:r>
              <a:rPr lang="hr-HR" sz="2000" b="0" i="0" dirty="0" err="1">
                <a:effectLst/>
                <a:latin typeface="Times New Roman" panose="02020603050405020304" pitchFamily="18" charset="0"/>
              </a:rPr>
              <a:t>Cyrus</a:t>
            </a:r>
            <a:r>
              <a:rPr lang="hr-HR" sz="2000" b="0" i="0" dirty="0">
                <a:effectLst/>
                <a:latin typeface="Times New Roman" panose="02020603050405020304" pitchFamily="18" charset="0"/>
              </a:rPr>
              <a:t> </a:t>
            </a:r>
          </a:p>
          <a:p>
            <a:pPr algn="l"/>
            <a:r>
              <a:rPr lang="hr-HR" sz="2000" b="0" i="0" dirty="0">
                <a:effectLst/>
                <a:latin typeface="Times New Roman" panose="02020603050405020304" pitchFamily="18" charset="0"/>
              </a:rPr>
              <a:t>Smith - </a:t>
            </a:r>
            <a:r>
              <a:rPr lang="hr-HR" sz="2000" b="1" i="0" dirty="0">
                <a:effectLst/>
                <a:latin typeface="Times New Roman" panose="02020603050405020304" pitchFamily="18" charset="0"/>
              </a:rPr>
              <a:t>razdvojena</a:t>
            </a:r>
            <a:r>
              <a:rPr lang="hr-HR" sz="2000" b="0" i="0" dirty="0">
                <a:effectLst/>
                <a:latin typeface="Times New Roman" panose="02020603050405020304" pitchFamily="18" charset="0"/>
              </a:rPr>
              <a:t>, </a:t>
            </a:r>
            <a:r>
              <a:rPr lang="hr-HR" sz="2000" b="1" i="0" dirty="0">
                <a:effectLst/>
                <a:latin typeface="Times New Roman" panose="02020603050405020304" pitchFamily="18" charset="0"/>
              </a:rPr>
              <a:t>nema dvojbe, pomoću elektriciteta</a:t>
            </a:r>
            <a:r>
              <a:rPr lang="hr-HR" sz="2000" b="0" i="0" dirty="0">
                <a:effectLst/>
                <a:latin typeface="Times New Roman" panose="02020603050405020304" pitchFamily="18" charset="0"/>
              </a:rPr>
              <a:t> </a:t>
            </a:r>
            <a:r>
              <a:rPr lang="hr-HR" sz="2000" b="1" i="0" dirty="0">
                <a:effectLst/>
                <a:latin typeface="Times New Roman" panose="02020603050405020304" pitchFamily="18" charset="0"/>
              </a:rPr>
              <a:t>koji će jednog </a:t>
            </a:r>
          </a:p>
          <a:p>
            <a:pPr algn="l"/>
            <a:r>
              <a:rPr lang="hr-HR" sz="2000" b="1" i="0" dirty="0">
                <a:effectLst/>
                <a:latin typeface="Times New Roman" panose="02020603050405020304" pitchFamily="18" charset="0"/>
              </a:rPr>
              <a:t>dana postati golemom snagom, kojom će se moći lako rukovati</a:t>
            </a:r>
            <a:r>
              <a:rPr lang="hr-HR" sz="2000" i="0" dirty="0">
                <a:effectLst/>
                <a:latin typeface="Times New Roman" panose="02020603050405020304" pitchFamily="18" charset="0"/>
              </a:rPr>
              <a:t>, jer sva </a:t>
            </a:r>
          </a:p>
          <a:p>
            <a:pPr algn="l"/>
            <a:r>
              <a:rPr lang="hr-HR" sz="2000" i="0" dirty="0">
                <a:effectLst/>
                <a:latin typeface="Times New Roman" panose="02020603050405020304" pitchFamily="18" charset="0"/>
              </a:rPr>
              <a:t>velika otkrića, po nekom neobjašnjivom zakonu, čini se teže k istom</a:t>
            </a:r>
          </a:p>
          <a:p>
            <a:pPr algn="l"/>
            <a:r>
              <a:rPr lang="hr-HR" sz="2000" i="0" dirty="0">
                <a:effectLst/>
                <a:latin typeface="Times New Roman" panose="02020603050405020304" pitchFamily="18" charset="0"/>
              </a:rPr>
              <a:t>cilju i da se istodobno dopunjuju</a:t>
            </a:r>
            <a:r>
              <a:rPr lang="hr-HR" sz="2000" b="1" i="0" dirty="0">
                <a:effectLst/>
                <a:latin typeface="Times New Roman" panose="02020603050405020304" pitchFamily="18" charset="0"/>
              </a:rPr>
              <a:t>. </a:t>
            </a:r>
          </a:p>
          <a:p>
            <a:pPr algn="l"/>
            <a:r>
              <a:rPr lang="hr-HR" sz="2000" b="0" i="0" dirty="0">
                <a:effectLst/>
                <a:latin typeface="Times New Roman" panose="02020603050405020304" pitchFamily="18" charset="0"/>
              </a:rPr>
              <a:t>Jest, dragi prijatelji, ja vjerujem da će se voda jednog dana </a:t>
            </a:r>
            <a:r>
              <a:rPr lang="hr-HR" sz="2000" b="0" i="0" dirty="0" err="1">
                <a:effectLst/>
                <a:latin typeface="Times New Roman" panose="02020603050405020304" pitchFamily="18" charset="0"/>
              </a:rPr>
              <a:t>uporabljavati</a:t>
            </a:r>
            <a:r>
              <a:rPr lang="hr-HR" sz="2000" b="0" i="0" dirty="0">
                <a:effectLst/>
                <a:latin typeface="Times New Roman" panose="02020603050405020304" pitchFamily="18" charset="0"/>
              </a:rPr>
              <a:t> kao </a:t>
            </a:r>
          </a:p>
          <a:p>
            <a:pPr algn="l"/>
            <a:r>
              <a:rPr lang="hr-HR" sz="2000" b="0" i="0" dirty="0">
                <a:effectLst/>
                <a:latin typeface="Times New Roman" panose="02020603050405020304" pitchFamily="18" charset="0"/>
              </a:rPr>
              <a:t>gorivo, </a:t>
            </a:r>
            <a:r>
              <a:rPr lang="hr-HR" sz="2000" b="1" i="0" dirty="0">
                <a:effectLst/>
                <a:latin typeface="Times New Roman" panose="02020603050405020304" pitchFamily="18" charset="0"/>
              </a:rPr>
              <a:t>da će vodik i kisik, elementi od kojih se sastoji, korišteni odvojeno ili istodobno, </a:t>
            </a:r>
          </a:p>
          <a:p>
            <a:pPr algn="l"/>
            <a:r>
              <a:rPr lang="hr-HR" sz="2000" b="1" i="0" dirty="0">
                <a:effectLst/>
                <a:latin typeface="Times New Roman" panose="02020603050405020304" pitchFamily="18" charset="0"/>
              </a:rPr>
              <a:t>biti neiscrpna vrela svjetlosti i topline, i to tako velike snage kakvu ugljen neće nikada imati.</a:t>
            </a:r>
          </a:p>
          <a:p>
            <a:pPr algn="l"/>
            <a:r>
              <a:rPr lang="hr-HR" sz="2000" b="1" i="0" dirty="0">
                <a:effectLst/>
                <a:latin typeface="Times New Roman" panose="02020603050405020304" pitchFamily="18" charset="0"/>
              </a:rPr>
              <a:t>Jednoga će dana spremišta parobroda i tenderi lokomotiva umjesto ugljena biti natovareni s ta dva zgusnuta plina, koji će gorjeti u pećima, razvijajući vrlo veliku toplinsku snagu.</a:t>
            </a:r>
            <a:r>
              <a:rPr lang="hr-HR" sz="2000" b="0" i="0" dirty="0">
                <a:effectLst/>
                <a:latin typeface="Times New Roman" panose="02020603050405020304" pitchFamily="18" charset="0"/>
              </a:rPr>
              <a:t> Kao što vidite, nema straha. </a:t>
            </a:r>
          </a:p>
          <a:p>
            <a:pPr algn="l"/>
            <a:r>
              <a:rPr lang="hr-HR" sz="2000" b="0" i="0" dirty="0">
                <a:effectLst/>
                <a:latin typeface="Times New Roman" panose="02020603050405020304" pitchFamily="18" charset="0"/>
              </a:rPr>
              <a:t>Tako dugo dok na ovoj zemlji bude ljudi, ona će podmirivati njihove potrebe, te njima nikad neće uzmanjkati ni svjetlosti ni topline, kao što im neće uzmanjkati ni proizvoda biljnog, rudnog ili </a:t>
            </a:r>
            <a:r>
              <a:rPr lang="hr-HR" sz="2000" dirty="0">
                <a:latin typeface="Times New Roman" panose="02020603050405020304" pitchFamily="18" charset="0"/>
              </a:rPr>
              <a:t>ž</a:t>
            </a:r>
            <a:r>
              <a:rPr lang="hr-HR" sz="2000" b="0" i="0" dirty="0">
                <a:effectLst/>
                <a:latin typeface="Times New Roman" panose="02020603050405020304" pitchFamily="18" charset="0"/>
              </a:rPr>
              <a:t>ivotinjskog podrijetla. </a:t>
            </a:r>
            <a:r>
              <a:rPr lang="hr-HR" sz="2000" b="1" i="0" dirty="0">
                <a:effectLst/>
                <a:latin typeface="Times New Roman" panose="02020603050405020304" pitchFamily="18" charset="0"/>
              </a:rPr>
              <a:t>Ja sam, dakle, uvjeren, ako se iscrpe naslage ugljena, grijat ćemo i sebe i sve ostalo vodom. Voda je ugljen budućnosti!</a:t>
            </a:r>
            <a:r>
              <a:rPr lang="hr-HR" sz="2000" i="0" dirty="0">
                <a:effectLst/>
                <a:latin typeface="Times New Roman" panose="02020603050405020304" pitchFamily="18" charset="0"/>
              </a:rPr>
              <a:t> …”</a:t>
            </a:r>
          </a:p>
          <a:p>
            <a:pPr algn="l"/>
            <a:r>
              <a:rPr lang="hr-HR" sz="2000" b="0" i="0" dirty="0">
                <a:effectLst/>
                <a:latin typeface="Times New Roman" panose="02020603050405020304" pitchFamily="18" charset="0"/>
              </a:rPr>
              <a:t>   (Ulomak iz romana Tajanstveni otok, Jules Verne)</a:t>
            </a:r>
          </a:p>
        </p:txBody>
      </p:sp>
      <p:pic>
        <p:nvPicPr>
          <p:cNvPr id="3" name="Slika 2" descr="Slika na kojoj se prikazuje tekst, žuto&#10;&#10;Opis je automatski generiran">
            <a:extLst>
              <a:ext uri="{FF2B5EF4-FFF2-40B4-BE49-F238E27FC236}">
                <a16:creationId xmlns:a16="http://schemas.microsoft.com/office/drawing/2014/main" id="{7B2256D2-67AA-6036-BA43-7033B925B1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55472">
            <a:off x="8562370" y="329994"/>
            <a:ext cx="2927424" cy="2247871"/>
          </a:xfrm>
          <a:prstGeom prst="rect">
            <a:avLst/>
          </a:prstGeom>
        </p:spPr>
      </p:pic>
      <p:pic>
        <p:nvPicPr>
          <p:cNvPr id="2" name="Picture 2" descr="TAJANSTVENI OTOK">
            <a:extLst>
              <a:ext uri="{FF2B5EF4-FFF2-40B4-BE49-F238E27FC236}">
                <a16:creationId xmlns:a16="http://schemas.microsoft.com/office/drawing/2014/main" id="{70293818-6B84-DD5D-7BF7-C51B6D1CA8F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1257228">
            <a:off x="10218020" y="1570824"/>
            <a:ext cx="1573762" cy="2325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94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4" end="14"/>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a:extLst>
              <a:ext uri="{FF2B5EF4-FFF2-40B4-BE49-F238E27FC236}">
                <a16:creationId xmlns:a16="http://schemas.microsoft.com/office/drawing/2014/main" id="{9694D49B-B079-93EE-57D3-10010AB6FD75}"/>
              </a:ext>
            </a:extLst>
          </p:cNvPr>
          <p:cNvSpPr txBox="1"/>
          <p:nvPr/>
        </p:nvSpPr>
        <p:spPr>
          <a:xfrm>
            <a:off x="2659224" y="3429000"/>
            <a:ext cx="6283547" cy="2862322"/>
          </a:xfrm>
          <a:prstGeom prst="rect">
            <a:avLst/>
          </a:prstGeom>
          <a:noFill/>
        </p:spPr>
        <p:txBody>
          <a:bodyPr wrap="square">
            <a:spAutoFit/>
          </a:bodyPr>
          <a:lstStyle/>
          <a:p>
            <a:r>
              <a:rPr lang="hr-HR" dirty="0">
                <a:latin typeface="Arial" panose="020B0604020202020204" pitchFamily="34" charset="0"/>
              </a:rPr>
              <a:t>Iz serije Neobična putovanja</a:t>
            </a:r>
            <a:endParaRPr lang="hr-HR" b="0" u="none" strike="noStrike" dirty="0">
              <a:effectLst/>
              <a:latin typeface="Arial" panose="020B0604020202020204" pitchFamily="34" charset="0"/>
            </a:endParaRPr>
          </a:p>
          <a:p>
            <a:r>
              <a:rPr lang="hr-HR" b="0" i="1" u="none" strike="noStrike" dirty="0">
                <a:effectLst/>
                <a:latin typeface="Arial" panose="020B0604020202020204" pitchFamily="34" charset="0"/>
              </a:rPr>
              <a:t>12. </a:t>
            </a:r>
            <a:r>
              <a:rPr lang="hr-HR" b="1" i="1" u="none" strike="noStrike" dirty="0">
                <a:effectLst/>
                <a:latin typeface="Arial" panose="020B0604020202020204" pitchFamily="34" charset="0"/>
              </a:rPr>
              <a:t>Tajanstveni otok</a:t>
            </a:r>
            <a:r>
              <a:rPr lang="hr-HR" b="0" i="0" dirty="0">
                <a:effectLst/>
                <a:latin typeface="Arial" panose="020B0604020202020204" pitchFamily="34" charset="0"/>
              </a:rPr>
              <a:t> (</a:t>
            </a:r>
            <a:r>
              <a:rPr lang="hr-HR" b="0" i="1" dirty="0" err="1">
                <a:effectLst/>
                <a:latin typeface="Arial" panose="020B0604020202020204" pitchFamily="34" charset="0"/>
              </a:rPr>
              <a:t>L'Île</a:t>
            </a:r>
            <a:r>
              <a:rPr lang="hr-HR" b="0" i="1" dirty="0">
                <a:effectLst/>
                <a:latin typeface="Arial" panose="020B0604020202020204" pitchFamily="34" charset="0"/>
              </a:rPr>
              <a:t> </a:t>
            </a:r>
            <a:r>
              <a:rPr lang="hr-HR" b="0" i="1" dirty="0" err="1">
                <a:effectLst/>
                <a:latin typeface="Arial" panose="020B0604020202020204" pitchFamily="34" charset="0"/>
              </a:rPr>
              <a:t>mystérieuse</a:t>
            </a:r>
            <a:r>
              <a:rPr lang="hr-HR" b="0" i="0" dirty="0">
                <a:effectLst/>
                <a:latin typeface="Arial" panose="020B0604020202020204" pitchFamily="34" charset="0"/>
              </a:rPr>
              <a:t>, </a:t>
            </a:r>
            <a:r>
              <a:rPr lang="hr-HR" b="0" i="0" u="none" strike="noStrike" dirty="0">
                <a:effectLst/>
                <a:latin typeface="Arial" panose="020B0604020202020204" pitchFamily="34" charset="0"/>
              </a:rPr>
              <a:t>1874.</a:t>
            </a:r>
            <a:r>
              <a:rPr lang="hr-HR" b="0" i="0" dirty="0">
                <a:effectLst/>
                <a:latin typeface="Arial" panose="020B0604020202020204" pitchFamily="34" charset="0"/>
              </a:rPr>
              <a:t> – </a:t>
            </a:r>
            <a:r>
              <a:rPr lang="hr-HR" b="0" i="0" u="none" strike="noStrike" dirty="0">
                <a:effectLst/>
                <a:latin typeface="Arial" panose="020B0604020202020204" pitchFamily="34" charset="0"/>
              </a:rPr>
              <a:t>1875.</a:t>
            </a:r>
            <a:r>
              <a:rPr lang="hr-HR" b="0" i="0" dirty="0">
                <a:effectLst/>
                <a:latin typeface="Arial" panose="020B0604020202020204" pitchFamily="34" charset="0"/>
              </a:rPr>
              <a:t>)</a:t>
            </a:r>
          </a:p>
          <a:p>
            <a:pPr algn="l"/>
            <a:r>
              <a:rPr lang="hr-HR" b="0" i="1" dirty="0">
                <a:effectLst/>
                <a:latin typeface="Arial" panose="020B0604020202020204" pitchFamily="34" charset="0"/>
              </a:rPr>
              <a:t>…</a:t>
            </a:r>
          </a:p>
          <a:p>
            <a:r>
              <a:rPr lang="hr-HR" b="0" i="1" dirty="0">
                <a:effectLst/>
                <a:latin typeface="Arial" panose="020B0604020202020204" pitchFamily="34" charset="0"/>
              </a:rPr>
              <a:t>27. </a:t>
            </a:r>
            <a:r>
              <a:rPr lang="hr-HR" b="1" i="1" dirty="0">
                <a:effectLst/>
                <a:latin typeface="Arial" panose="020B0604020202020204" pitchFamily="34" charset="0"/>
              </a:rPr>
              <a:t>Matijaš Sandorf</a:t>
            </a:r>
            <a:r>
              <a:rPr lang="hr-HR" b="1" i="0" dirty="0">
                <a:effectLst/>
                <a:latin typeface="Arial" panose="020B0604020202020204" pitchFamily="34" charset="0"/>
              </a:rPr>
              <a:t> </a:t>
            </a:r>
            <a:r>
              <a:rPr lang="hr-HR" b="0" i="0" dirty="0">
                <a:effectLst/>
                <a:latin typeface="Arial" panose="020B0604020202020204" pitchFamily="34" charset="0"/>
              </a:rPr>
              <a:t>(</a:t>
            </a:r>
            <a:r>
              <a:rPr lang="hr-HR" b="0" i="1" dirty="0" err="1">
                <a:effectLst/>
                <a:latin typeface="Arial" panose="020B0604020202020204" pitchFamily="34" charset="0"/>
              </a:rPr>
              <a:t>Mathias</a:t>
            </a:r>
            <a:r>
              <a:rPr lang="hr-HR" b="0" i="1" dirty="0">
                <a:effectLst/>
                <a:latin typeface="Arial" panose="020B0604020202020204" pitchFamily="34" charset="0"/>
              </a:rPr>
              <a:t> Sandorf</a:t>
            </a:r>
            <a:r>
              <a:rPr lang="hr-HR" b="0" i="0" dirty="0">
                <a:effectLst/>
                <a:latin typeface="Arial" panose="020B0604020202020204" pitchFamily="34" charset="0"/>
              </a:rPr>
              <a:t>, </a:t>
            </a:r>
            <a:r>
              <a:rPr lang="hr-HR" b="0" i="0" u="none" strike="noStrike" dirty="0">
                <a:effectLst/>
                <a:latin typeface="Arial" panose="020B0604020202020204" pitchFamily="34" charset="0"/>
              </a:rPr>
              <a:t>1885.</a:t>
            </a:r>
            <a:r>
              <a:rPr lang="hr-HR" b="0" i="0" dirty="0">
                <a:effectLst/>
                <a:latin typeface="Arial" panose="020B0604020202020204" pitchFamily="34" charset="0"/>
              </a:rPr>
              <a:t>) –početak radnje smješten je 1867. godine u Pazin, </a:t>
            </a:r>
            <a:r>
              <a:rPr lang="hr-HR" dirty="0">
                <a:latin typeface="Arial" panose="020B0604020202020204" pitchFamily="34" charset="0"/>
              </a:rPr>
              <a:t>Istru… U </a:t>
            </a:r>
            <a:r>
              <a:rPr lang="hr-HR" b="0" i="0" dirty="0">
                <a:effectLst/>
                <a:latin typeface="Arial" panose="020B0604020202020204" pitchFamily="34" charset="0"/>
              </a:rPr>
              <a:t>drugom dijelu romana, </a:t>
            </a:r>
            <a:r>
              <a:rPr lang="hr-HR" b="0" dirty="0">
                <a:effectLst/>
                <a:latin typeface="Arial" panose="020B0604020202020204" pitchFamily="34" charset="0"/>
              </a:rPr>
              <a:t>1882. godin</a:t>
            </a:r>
            <a:r>
              <a:rPr lang="hr-HR" dirty="0">
                <a:latin typeface="Arial" panose="020B0604020202020204" pitchFamily="34" charset="0"/>
              </a:rPr>
              <a:t>e,</a:t>
            </a:r>
            <a:r>
              <a:rPr lang="hr-HR" b="0" i="0" dirty="0">
                <a:effectLst/>
                <a:latin typeface="Arial" panose="020B0604020202020204" pitchFamily="34" charset="0"/>
              </a:rPr>
              <a:t> glavni junak plovi električnim brodom </a:t>
            </a:r>
            <a:r>
              <a:rPr lang="hr-HR" b="1" i="1" dirty="0">
                <a:effectLst/>
                <a:latin typeface="Arial" panose="020B0604020202020204" pitchFamily="34" charset="0"/>
              </a:rPr>
              <a:t>Electric</a:t>
            </a:r>
            <a:r>
              <a:rPr lang="hr-HR" b="0" i="1" dirty="0">
                <a:effectLst/>
                <a:latin typeface="Arial" panose="020B0604020202020204" pitchFamily="34" charset="0"/>
              </a:rPr>
              <a:t> </a:t>
            </a:r>
            <a:r>
              <a:rPr lang="hr-HR" b="0" dirty="0">
                <a:effectLst/>
                <a:latin typeface="Arial" panose="020B0604020202020204" pitchFamily="34" charset="0"/>
              </a:rPr>
              <a:t>brže od ikojeg tada poznatog pomorskog prijevoznog sredstva.</a:t>
            </a:r>
          </a:p>
          <a:p>
            <a:pPr algn="l"/>
            <a:r>
              <a:rPr lang="hr-HR" b="0" i="0" dirty="0">
                <a:effectLst/>
                <a:latin typeface="Arial" panose="020B0604020202020204" pitchFamily="34" charset="0"/>
              </a:rPr>
              <a:t>Knjiga je prevedena na hrvatski jezik i objavljena (tek) 1988. godine.</a:t>
            </a:r>
            <a:endParaRPr lang="hr-HR" b="0" dirty="0">
              <a:effectLst/>
              <a:latin typeface="Arial" panose="020B0604020202020204" pitchFamily="34" charset="0"/>
            </a:endParaRPr>
          </a:p>
        </p:txBody>
      </p:sp>
      <p:pic>
        <p:nvPicPr>
          <p:cNvPr id="2050" name="Picture 2">
            <a:extLst>
              <a:ext uri="{FF2B5EF4-FFF2-40B4-BE49-F238E27FC236}">
                <a16:creationId xmlns:a16="http://schemas.microsoft.com/office/drawing/2014/main" id="{37CE0FBF-72CF-D01D-9CBE-A0E3164AA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823" y="3750908"/>
            <a:ext cx="1914013" cy="29493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ne: Matijaš Sandorf">
            <a:extLst>
              <a:ext uri="{FF2B5EF4-FFF2-40B4-BE49-F238E27FC236}">
                <a16:creationId xmlns:a16="http://schemas.microsoft.com/office/drawing/2014/main" id="{D51E0815-C796-DFC4-67D5-7A8C4B451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1442" y="3161736"/>
            <a:ext cx="2454631" cy="338786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Verne c.  1884. godine">
            <a:extLst>
              <a:ext uri="{FF2B5EF4-FFF2-40B4-BE49-F238E27FC236}">
                <a16:creationId xmlns:a16="http://schemas.microsoft.com/office/drawing/2014/main" id="{163C5AC1-EC8F-C91B-04CD-A39178318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2" y="145140"/>
            <a:ext cx="2025698" cy="2873898"/>
          </a:xfrm>
          <a:prstGeom prst="rect">
            <a:avLst/>
          </a:prstGeom>
          <a:noFill/>
          <a:extLst>
            <a:ext uri="{909E8E84-426E-40DD-AFC4-6F175D3DCCD1}">
              <a14:hiddenFill xmlns:a14="http://schemas.microsoft.com/office/drawing/2010/main">
                <a:solidFill>
                  <a:srgbClr val="FFFFFF"/>
                </a:solidFill>
              </a14:hiddenFill>
            </a:ext>
          </a:extLst>
        </p:spPr>
      </p:pic>
      <p:sp>
        <p:nvSpPr>
          <p:cNvPr id="8" name="TekstniOkvir 7">
            <a:extLst>
              <a:ext uri="{FF2B5EF4-FFF2-40B4-BE49-F238E27FC236}">
                <a16:creationId xmlns:a16="http://schemas.microsoft.com/office/drawing/2014/main" id="{B81650C9-EB72-AD5D-E17A-49B590BC01E4}"/>
              </a:ext>
            </a:extLst>
          </p:cNvPr>
          <p:cNvSpPr txBox="1"/>
          <p:nvPr/>
        </p:nvSpPr>
        <p:spPr>
          <a:xfrm>
            <a:off x="2924627" y="308403"/>
            <a:ext cx="8389258" cy="1569660"/>
          </a:xfrm>
          <a:prstGeom prst="rect">
            <a:avLst/>
          </a:prstGeom>
          <a:noFill/>
        </p:spPr>
        <p:txBody>
          <a:bodyPr wrap="square">
            <a:spAutoFit/>
          </a:bodyPr>
          <a:lstStyle/>
          <a:p>
            <a:r>
              <a:rPr lang="hr-HR" sz="2400" dirty="0">
                <a:latin typeface="Times New Roman" panose="02020603050405020304" pitchFamily="18" charset="0"/>
              </a:rPr>
              <a:t>Autor romana Tajanstveni otok, Jules Verne, kao i u mnogim svojim romanima, navodi </a:t>
            </a:r>
            <a:r>
              <a:rPr lang="hr-HR" sz="2400" b="0" i="0" dirty="0">
                <a:effectLst/>
                <a:latin typeface="Times New Roman" panose="02020603050405020304" pitchFamily="18" charset="0"/>
              </a:rPr>
              <a:t>iscrpne opise znanstvenih dostignuća, izuma i hipoteza, geografske</a:t>
            </a:r>
            <a:r>
              <a:rPr lang="hr-HR" sz="2400" dirty="0">
                <a:latin typeface="Times New Roman" panose="02020603050405020304" pitchFamily="18" charset="0"/>
              </a:rPr>
              <a:t> i</a:t>
            </a:r>
            <a:r>
              <a:rPr lang="hr-HR" sz="2400" b="0" i="0" dirty="0">
                <a:effectLst/>
                <a:latin typeface="Times New Roman" panose="02020603050405020304" pitchFamily="18" charset="0"/>
              </a:rPr>
              <a:t> historiografske podatke, predstavljajući i tada nove prirodoznanstvene i tehničke discipline. </a:t>
            </a:r>
            <a:endParaRPr lang="hr-HR" sz="2400" dirty="0"/>
          </a:p>
        </p:txBody>
      </p:sp>
      <p:sp>
        <p:nvSpPr>
          <p:cNvPr id="9" name="TekstniOkvir 8">
            <a:extLst>
              <a:ext uri="{FF2B5EF4-FFF2-40B4-BE49-F238E27FC236}">
                <a16:creationId xmlns:a16="http://schemas.microsoft.com/office/drawing/2014/main" id="{653CA89E-EB29-DB19-607C-D026285E38FC}"/>
              </a:ext>
            </a:extLst>
          </p:cNvPr>
          <p:cNvSpPr txBox="1"/>
          <p:nvPr/>
        </p:nvSpPr>
        <p:spPr>
          <a:xfrm>
            <a:off x="2924627" y="2165956"/>
            <a:ext cx="8206566" cy="707886"/>
          </a:xfrm>
          <a:prstGeom prst="rect">
            <a:avLst/>
          </a:prstGeom>
          <a:noFill/>
        </p:spPr>
        <p:txBody>
          <a:bodyPr wrap="square">
            <a:spAutoFit/>
          </a:bodyPr>
          <a:lstStyle/>
          <a:p>
            <a:r>
              <a:rPr lang="hr-HR" sz="2000" dirty="0">
                <a:latin typeface="Arial" panose="020B0604020202020204" pitchFamily="34" charset="0"/>
              </a:rPr>
              <a:t>Roman </a:t>
            </a:r>
            <a:r>
              <a:rPr lang="hr-HR" sz="2000" i="1" dirty="0">
                <a:latin typeface="Arial" panose="020B0604020202020204" pitchFamily="34" charset="0"/>
              </a:rPr>
              <a:t>Tajanstveni otok </a:t>
            </a:r>
            <a:r>
              <a:rPr lang="hr-HR" sz="2000" dirty="0">
                <a:latin typeface="Arial" panose="020B0604020202020204" pitchFamily="34" charset="0"/>
              </a:rPr>
              <a:t>pripada nizu od 62 romana </a:t>
            </a:r>
            <a:r>
              <a:rPr lang="hr-HR" sz="2000" dirty="0" err="1">
                <a:latin typeface="Arial" panose="020B0604020202020204" pitchFamily="34" charset="0"/>
              </a:rPr>
              <a:t>romana</a:t>
            </a:r>
            <a:r>
              <a:rPr lang="hr-HR" sz="2000" dirty="0">
                <a:latin typeface="Arial" panose="020B0604020202020204" pitchFamily="34" charset="0"/>
              </a:rPr>
              <a:t> s oznakom </a:t>
            </a:r>
            <a:r>
              <a:rPr lang="hr-HR" sz="2000" i="1" dirty="0">
                <a:latin typeface="Arial" panose="020B0604020202020204" pitchFamily="34" charset="0"/>
              </a:rPr>
              <a:t>Neobična putovanja</a:t>
            </a:r>
            <a:r>
              <a:rPr lang="hr-HR" sz="2000" dirty="0">
                <a:latin typeface="Arial" panose="020B0604020202020204" pitchFamily="34" charset="0"/>
              </a:rPr>
              <a:t> (</a:t>
            </a:r>
            <a:r>
              <a:rPr lang="hr-HR" sz="2000" dirty="0" err="1">
                <a:latin typeface="Arial" panose="020B0604020202020204" pitchFamily="34" charset="0"/>
              </a:rPr>
              <a:t>fr</a:t>
            </a:r>
            <a:r>
              <a:rPr lang="hr-HR" sz="2000" dirty="0">
                <a:latin typeface="Arial" panose="020B0604020202020204" pitchFamily="34" charset="0"/>
              </a:rPr>
              <a:t>. </a:t>
            </a:r>
            <a:r>
              <a:rPr lang="hr-HR" sz="2000" i="1" dirty="0" err="1">
                <a:latin typeface="Arial" panose="020B0604020202020204" pitchFamily="34" charset="0"/>
              </a:rPr>
              <a:t>Voyages</a:t>
            </a:r>
            <a:r>
              <a:rPr lang="hr-HR" sz="2000" i="1" dirty="0">
                <a:latin typeface="Arial" panose="020B0604020202020204" pitchFamily="34" charset="0"/>
              </a:rPr>
              <a:t> </a:t>
            </a:r>
            <a:r>
              <a:rPr lang="hr-HR" sz="2000" i="1" dirty="0" err="1">
                <a:latin typeface="Arial" panose="020B0604020202020204" pitchFamily="34" charset="0"/>
              </a:rPr>
              <a:t>extraordinaires</a:t>
            </a:r>
            <a:r>
              <a:rPr lang="hr-HR" sz="2000" dirty="0">
                <a:latin typeface="Arial" panose="020B0604020202020204" pitchFamily="34" charset="0"/>
              </a:rPr>
              <a:t>).</a:t>
            </a:r>
            <a:endParaRPr lang="hr-HR" sz="2000" b="0" i="0" dirty="0">
              <a:effectLst/>
              <a:latin typeface="Arial" panose="020B0604020202020204" pitchFamily="34" charset="0"/>
            </a:endParaRPr>
          </a:p>
        </p:txBody>
      </p:sp>
      <p:sp>
        <p:nvSpPr>
          <p:cNvPr id="2" name="TekstniOkvir 1">
            <a:extLst>
              <a:ext uri="{FF2B5EF4-FFF2-40B4-BE49-F238E27FC236}">
                <a16:creationId xmlns:a16="http://schemas.microsoft.com/office/drawing/2014/main" id="{C0A9253D-698D-C2E5-B0FD-71E3A150C812}"/>
              </a:ext>
            </a:extLst>
          </p:cNvPr>
          <p:cNvSpPr txBox="1"/>
          <p:nvPr/>
        </p:nvSpPr>
        <p:spPr>
          <a:xfrm>
            <a:off x="0" y="2989421"/>
            <a:ext cx="2939143" cy="584775"/>
          </a:xfrm>
          <a:prstGeom prst="rect">
            <a:avLst/>
          </a:prstGeom>
          <a:noFill/>
        </p:spPr>
        <p:txBody>
          <a:bodyPr wrap="square">
            <a:spAutoFit/>
          </a:bodyPr>
          <a:lstStyle/>
          <a:p>
            <a:pPr algn="ctr"/>
            <a:r>
              <a:rPr lang="hr-HR" sz="1600" b="1" i="0" dirty="0">
                <a:solidFill>
                  <a:srgbClr val="1A1A1A"/>
                </a:solidFill>
                <a:effectLst/>
                <a:latin typeface="Georgia" panose="02040502050405020303" pitchFamily="18" charset="0"/>
              </a:rPr>
              <a:t>J</a:t>
            </a:r>
            <a:r>
              <a:rPr lang="en-US" sz="1600" b="1" i="0" dirty="0">
                <a:solidFill>
                  <a:srgbClr val="1A1A1A"/>
                </a:solidFill>
                <a:effectLst/>
                <a:latin typeface="Georgia" panose="02040502050405020303" pitchFamily="18" charset="0"/>
              </a:rPr>
              <a:t>ules Verne</a:t>
            </a:r>
            <a:r>
              <a:rPr lang="en-US" sz="1600" b="0" i="0" dirty="0">
                <a:solidFill>
                  <a:srgbClr val="1A1A1A"/>
                </a:solidFill>
                <a:effectLst/>
                <a:latin typeface="Georgia" panose="02040502050405020303" pitchFamily="18" charset="0"/>
              </a:rPr>
              <a:t> </a:t>
            </a:r>
            <a:endParaRPr lang="hr-HR" sz="1600" b="0" i="0" dirty="0">
              <a:solidFill>
                <a:srgbClr val="1A1A1A"/>
              </a:solidFill>
              <a:effectLst/>
              <a:latin typeface="Georgia" panose="02040502050405020303" pitchFamily="18" charset="0"/>
            </a:endParaRPr>
          </a:p>
          <a:p>
            <a:pPr algn="ctr"/>
            <a:r>
              <a:rPr lang="en-US" sz="1600" b="0" i="0" dirty="0">
                <a:solidFill>
                  <a:srgbClr val="1A1A1A"/>
                </a:solidFill>
                <a:effectLst/>
                <a:latin typeface="Georgia" panose="02040502050405020303" pitchFamily="18" charset="0"/>
              </a:rPr>
              <a:t>(8</a:t>
            </a:r>
            <a:r>
              <a:rPr lang="hr-HR" sz="1600" dirty="0">
                <a:solidFill>
                  <a:srgbClr val="1A1A1A"/>
                </a:solidFill>
                <a:latin typeface="Georgia" panose="02040502050405020303" pitchFamily="18" charset="0"/>
              </a:rPr>
              <a:t>. 2.</a:t>
            </a:r>
            <a:r>
              <a:rPr lang="en-US" sz="1600" b="0" i="0" dirty="0">
                <a:solidFill>
                  <a:srgbClr val="1A1A1A"/>
                </a:solidFill>
                <a:effectLst/>
                <a:latin typeface="Georgia" panose="02040502050405020303" pitchFamily="18" charset="0"/>
              </a:rPr>
              <a:t> 1828</a:t>
            </a:r>
            <a:r>
              <a:rPr lang="hr-HR" sz="1600" b="0" i="0" dirty="0">
                <a:solidFill>
                  <a:srgbClr val="1A1A1A"/>
                </a:solidFill>
                <a:effectLst/>
                <a:latin typeface="Georgia" panose="02040502050405020303" pitchFamily="18" charset="0"/>
              </a:rPr>
              <a:t>. </a:t>
            </a:r>
            <a:r>
              <a:rPr lang="en-US" sz="1600" b="0" i="0" dirty="0">
                <a:solidFill>
                  <a:srgbClr val="1A1A1A"/>
                </a:solidFill>
                <a:effectLst/>
                <a:latin typeface="Georgia" panose="02040502050405020303" pitchFamily="18" charset="0"/>
              </a:rPr>
              <a:t>— 24</a:t>
            </a:r>
            <a:r>
              <a:rPr lang="hr-HR" sz="1600" b="0" i="0" dirty="0">
                <a:solidFill>
                  <a:srgbClr val="1A1A1A"/>
                </a:solidFill>
                <a:effectLst/>
                <a:latin typeface="Georgia" panose="02040502050405020303" pitchFamily="18" charset="0"/>
              </a:rPr>
              <a:t>. 3.</a:t>
            </a:r>
            <a:r>
              <a:rPr lang="en-US" sz="1600" b="0" i="0" dirty="0">
                <a:solidFill>
                  <a:srgbClr val="1A1A1A"/>
                </a:solidFill>
                <a:effectLst/>
                <a:latin typeface="Georgia" panose="02040502050405020303" pitchFamily="18" charset="0"/>
              </a:rPr>
              <a:t> 1905</a:t>
            </a:r>
            <a:r>
              <a:rPr lang="hr-HR" sz="1600" b="0" i="0" dirty="0">
                <a:solidFill>
                  <a:srgbClr val="1A1A1A"/>
                </a:solidFill>
                <a:effectLst/>
                <a:latin typeface="Georgia" panose="02040502050405020303" pitchFamily="18" charset="0"/>
              </a:rPr>
              <a:t>.)</a:t>
            </a:r>
            <a:endParaRPr lang="hr-HR" sz="1600" dirty="0"/>
          </a:p>
        </p:txBody>
      </p:sp>
    </p:spTree>
    <p:extLst>
      <p:ext uri="{BB962C8B-B14F-4D97-AF65-F5344CB8AC3E}">
        <p14:creationId xmlns:p14="http://schemas.microsoft.com/office/powerpoint/2010/main" val="81579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220D599-2181-5F7F-F39A-5EF4A38F6705}"/>
              </a:ext>
            </a:extLst>
          </p:cNvPr>
          <p:cNvSpPr>
            <a:spLocks noGrp="1"/>
          </p:cNvSpPr>
          <p:nvPr>
            <p:ph type="title"/>
          </p:nvPr>
        </p:nvSpPr>
        <p:spPr/>
        <p:txBody>
          <a:bodyPr/>
          <a:lstStyle/>
          <a:p>
            <a:endParaRPr lang="hr-HR"/>
          </a:p>
        </p:txBody>
      </p:sp>
      <p:sp>
        <p:nvSpPr>
          <p:cNvPr id="3" name="Rezervirano mjesto sadržaja 2">
            <a:extLst>
              <a:ext uri="{FF2B5EF4-FFF2-40B4-BE49-F238E27FC236}">
                <a16:creationId xmlns:a16="http://schemas.microsoft.com/office/drawing/2014/main" id="{84E63917-2E07-6E96-0A90-31031D8E903B}"/>
              </a:ext>
            </a:extLst>
          </p:cNvPr>
          <p:cNvSpPr>
            <a:spLocks noGrp="1"/>
          </p:cNvSpPr>
          <p:nvPr>
            <p:ph idx="1"/>
          </p:nvPr>
        </p:nvSpPr>
        <p:spPr/>
        <p:txBody>
          <a:bodyPr/>
          <a:lstStyle/>
          <a:p>
            <a:endParaRPr lang="hr-HR"/>
          </a:p>
        </p:txBody>
      </p:sp>
      <p:sp>
        <p:nvSpPr>
          <p:cNvPr id="6" name="Rezervirano mjesto sadržaja 2">
            <a:extLst>
              <a:ext uri="{FF2B5EF4-FFF2-40B4-BE49-F238E27FC236}">
                <a16:creationId xmlns:a16="http://schemas.microsoft.com/office/drawing/2014/main" id="{14C67385-544A-5F07-5ADA-F3C0A82BFD4F}"/>
              </a:ext>
            </a:extLst>
          </p:cNvPr>
          <p:cNvSpPr txBox="1">
            <a:spLocks/>
          </p:cNvSpPr>
          <p:nvPr/>
        </p:nvSpPr>
        <p:spPr>
          <a:xfrm>
            <a:off x="8038659" y="6381750"/>
            <a:ext cx="3934266" cy="6400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r-HR" dirty="0"/>
              <a:t>Prema: Kovač., A., 2020.</a:t>
            </a:r>
          </a:p>
        </p:txBody>
      </p:sp>
      <p:sp>
        <p:nvSpPr>
          <p:cNvPr id="9" name="TekstniOkvir 8">
            <a:extLst>
              <a:ext uri="{FF2B5EF4-FFF2-40B4-BE49-F238E27FC236}">
                <a16:creationId xmlns:a16="http://schemas.microsoft.com/office/drawing/2014/main" id="{F7C52228-4BC4-7948-8D0E-AE6FB97A356E}"/>
              </a:ext>
            </a:extLst>
          </p:cNvPr>
          <p:cNvSpPr txBox="1"/>
          <p:nvPr/>
        </p:nvSpPr>
        <p:spPr>
          <a:xfrm>
            <a:off x="427908" y="6345793"/>
            <a:ext cx="6096000" cy="369332"/>
          </a:xfrm>
          <a:prstGeom prst="rect">
            <a:avLst/>
          </a:prstGeom>
          <a:noFill/>
        </p:spPr>
        <p:txBody>
          <a:bodyPr wrap="square">
            <a:spAutoFit/>
          </a:bodyPr>
          <a:lstStyle/>
          <a:p>
            <a:r>
              <a:rPr lang="hr-HR" b="0" i="0" dirty="0">
                <a:solidFill>
                  <a:srgbClr val="202122"/>
                </a:solidFill>
                <a:effectLst/>
                <a:latin typeface="Arial" panose="020B0604020202020204" pitchFamily="34" charset="0"/>
              </a:rPr>
              <a:t>Skraćenica </a:t>
            </a:r>
            <a:r>
              <a:rPr lang="hr-HR" b="1" i="0" dirty="0" err="1">
                <a:solidFill>
                  <a:srgbClr val="202122"/>
                </a:solidFill>
                <a:effectLst/>
                <a:latin typeface="Arial" panose="020B0604020202020204" pitchFamily="34" charset="0"/>
              </a:rPr>
              <a:t>ppm</a:t>
            </a:r>
            <a:r>
              <a:rPr lang="hr-HR" b="0" i="0" dirty="0">
                <a:solidFill>
                  <a:srgbClr val="202122"/>
                </a:solidFill>
                <a:effectLst/>
                <a:latin typeface="Arial" panose="020B0604020202020204" pitchFamily="34" charset="0"/>
              </a:rPr>
              <a:t> (</a:t>
            </a:r>
            <a:r>
              <a:rPr lang="hr-HR" b="0" i="0" u="none" strike="noStrike" dirty="0">
                <a:solidFill>
                  <a:schemeClr val="tx1">
                    <a:lumMod val="95000"/>
                    <a:lumOff val="5000"/>
                  </a:schemeClr>
                </a:solidFill>
                <a:effectLst/>
                <a:latin typeface="Arial" panose="020B0604020202020204" pitchFamily="34" charset="0"/>
              </a:rPr>
              <a:t>eng</a:t>
            </a:r>
            <a:r>
              <a:rPr lang="hr-HR" b="0" i="0" u="none" strike="noStrike" dirty="0">
                <a:solidFill>
                  <a:srgbClr val="0645AD"/>
                </a:solidFill>
                <a:effectLst/>
                <a:latin typeface="Arial" panose="020B0604020202020204" pitchFamily="34" charset="0"/>
              </a:rPr>
              <a:t>.</a:t>
            </a:r>
            <a:r>
              <a:rPr lang="hr-HR" b="0" i="0" dirty="0">
                <a:solidFill>
                  <a:srgbClr val="202122"/>
                </a:solidFill>
                <a:effectLst/>
                <a:latin typeface="Arial" panose="020B0604020202020204" pitchFamily="34" charset="0"/>
              </a:rPr>
              <a:t>: </a:t>
            </a:r>
            <a:r>
              <a:rPr lang="hr-HR" b="1" i="0" dirty="0" err="1">
                <a:solidFill>
                  <a:srgbClr val="202122"/>
                </a:solidFill>
                <a:effectLst/>
                <a:latin typeface="Arial" panose="020B0604020202020204" pitchFamily="34" charset="0"/>
              </a:rPr>
              <a:t>parts</a:t>
            </a:r>
            <a:r>
              <a:rPr lang="hr-HR" b="1" i="0" dirty="0">
                <a:solidFill>
                  <a:srgbClr val="202122"/>
                </a:solidFill>
                <a:effectLst/>
                <a:latin typeface="Arial" panose="020B0604020202020204" pitchFamily="34" charset="0"/>
              </a:rPr>
              <a:t> per </a:t>
            </a:r>
            <a:r>
              <a:rPr lang="hr-HR" b="1" i="0" dirty="0" err="1">
                <a:solidFill>
                  <a:srgbClr val="202122"/>
                </a:solidFill>
                <a:effectLst/>
                <a:latin typeface="Arial" panose="020B0604020202020204" pitchFamily="34" charset="0"/>
              </a:rPr>
              <a:t>million</a:t>
            </a:r>
            <a:r>
              <a:rPr lang="hr-HR" b="0" i="0" dirty="0">
                <a:solidFill>
                  <a:srgbClr val="202122"/>
                </a:solidFill>
                <a:effectLst/>
                <a:latin typeface="Arial" panose="020B0604020202020204" pitchFamily="34" charset="0"/>
              </a:rPr>
              <a:t>)</a:t>
            </a:r>
            <a:endParaRPr lang="hr-HR" dirty="0"/>
          </a:p>
        </p:txBody>
      </p:sp>
      <p:pic>
        <p:nvPicPr>
          <p:cNvPr id="11" name="Slika 10">
            <a:extLst>
              <a:ext uri="{FF2B5EF4-FFF2-40B4-BE49-F238E27FC236}">
                <a16:creationId xmlns:a16="http://schemas.microsoft.com/office/drawing/2014/main" id="{A0563475-2B0D-EF41-8BE6-3FBD1A793AFA}"/>
              </a:ext>
            </a:extLst>
          </p:cNvPr>
          <p:cNvPicPr>
            <a:picLocks noChangeAspect="1"/>
          </p:cNvPicPr>
          <p:nvPr/>
        </p:nvPicPr>
        <p:blipFill>
          <a:blip r:embed="rId2"/>
          <a:stretch>
            <a:fillRect/>
          </a:stretch>
        </p:blipFill>
        <p:spPr>
          <a:xfrm>
            <a:off x="171450" y="142875"/>
            <a:ext cx="11925958" cy="6034088"/>
          </a:xfrm>
          <a:prstGeom prst="rect">
            <a:avLst/>
          </a:prstGeom>
        </p:spPr>
      </p:pic>
    </p:spTree>
    <p:extLst>
      <p:ext uri="{BB962C8B-B14F-4D97-AF65-F5344CB8AC3E}">
        <p14:creationId xmlns:p14="http://schemas.microsoft.com/office/powerpoint/2010/main" val="302137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C1C4C60-4DA1-9D5A-017E-BDA90335631A}"/>
              </a:ext>
            </a:extLst>
          </p:cNvPr>
          <p:cNvSpPr>
            <a:spLocks noGrp="1"/>
          </p:cNvSpPr>
          <p:nvPr>
            <p:ph type="title"/>
          </p:nvPr>
        </p:nvSpPr>
        <p:spPr/>
        <p:txBody>
          <a:bodyPr/>
          <a:lstStyle/>
          <a:p>
            <a:endParaRPr lang="hr-HR"/>
          </a:p>
        </p:txBody>
      </p:sp>
      <p:pic>
        <p:nvPicPr>
          <p:cNvPr id="6" name="Slika 5">
            <a:extLst>
              <a:ext uri="{FF2B5EF4-FFF2-40B4-BE49-F238E27FC236}">
                <a16:creationId xmlns:a16="http://schemas.microsoft.com/office/drawing/2014/main" id="{3D5E820C-0FB5-FB9A-EE7F-D20141848BBE}"/>
              </a:ext>
            </a:extLst>
          </p:cNvPr>
          <p:cNvPicPr>
            <a:picLocks noChangeAspect="1"/>
          </p:cNvPicPr>
          <p:nvPr/>
        </p:nvPicPr>
        <p:blipFill rotWithShape="1">
          <a:blip r:embed="rId2"/>
          <a:srcRect r="2720"/>
          <a:stretch/>
        </p:blipFill>
        <p:spPr>
          <a:xfrm>
            <a:off x="0" y="2035620"/>
            <a:ext cx="6285856" cy="4822380"/>
          </a:xfrm>
          <a:prstGeom prst="rect">
            <a:avLst/>
          </a:prstGeom>
        </p:spPr>
      </p:pic>
      <p:pic>
        <p:nvPicPr>
          <p:cNvPr id="8" name="Slika 7">
            <a:extLst>
              <a:ext uri="{FF2B5EF4-FFF2-40B4-BE49-F238E27FC236}">
                <a16:creationId xmlns:a16="http://schemas.microsoft.com/office/drawing/2014/main" id="{C03D6B3C-6B9C-A3F2-540A-CB2245CDC6F5}"/>
              </a:ext>
            </a:extLst>
          </p:cNvPr>
          <p:cNvPicPr>
            <a:picLocks noChangeAspect="1"/>
          </p:cNvPicPr>
          <p:nvPr/>
        </p:nvPicPr>
        <p:blipFill rotWithShape="1">
          <a:blip r:embed="rId3"/>
          <a:srcRect l="980" r="1057"/>
          <a:stretch/>
        </p:blipFill>
        <p:spPr>
          <a:xfrm>
            <a:off x="6096000" y="0"/>
            <a:ext cx="6096000" cy="4463143"/>
          </a:xfrm>
          <a:prstGeom prst="rect">
            <a:avLst/>
          </a:prstGeom>
        </p:spPr>
      </p:pic>
      <p:sp>
        <p:nvSpPr>
          <p:cNvPr id="10" name="TekstniOkvir 9">
            <a:extLst>
              <a:ext uri="{FF2B5EF4-FFF2-40B4-BE49-F238E27FC236}">
                <a16:creationId xmlns:a16="http://schemas.microsoft.com/office/drawing/2014/main" id="{52A6F8CD-FDA3-CEDE-9C50-8E916D1A8AE8}"/>
              </a:ext>
            </a:extLst>
          </p:cNvPr>
          <p:cNvSpPr txBox="1"/>
          <p:nvPr/>
        </p:nvSpPr>
        <p:spPr>
          <a:xfrm>
            <a:off x="0" y="1476159"/>
            <a:ext cx="6096000" cy="369332"/>
          </a:xfrm>
          <a:prstGeom prst="rect">
            <a:avLst/>
          </a:prstGeom>
          <a:noFill/>
        </p:spPr>
        <p:txBody>
          <a:bodyPr wrap="square">
            <a:spAutoFit/>
          </a:bodyPr>
          <a:lstStyle/>
          <a:p>
            <a:r>
              <a:rPr lang="hr-HR" dirty="0">
                <a:hlinkClick r:id="rId4"/>
              </a:rPr>
              <a:t>https://gml.noaa.gov/ccgg/trends/mlo.html</a:t>
            </a:r>
            <a:r>
              <a:rPr lang="hr-HR" dirty="0"/>
              <a:t>, 19. 5. 2023.</a:t>
            </a:r>
          </a:p>
        </p:txBody>
      </p:sp>
      <p:pic>
        <p:nvPicPr>
          <p:cNvPr id="12" name="Slika 11">
            <a:extLst>
              <a:ext uri="{FF2B5EF4-FFF2-40B4-BE49-F238E27FC236}">
                <a16:creationId xmlns:a16="http://schemas.microsoft.com/office/drawing/2014/main" id="{32BEF7EB-4411-29CC-78AD-57372449F52A}"/>
              </a:ext>
            </a:extLst>
          </p:cNvPr>
          <p:cNvPicPr>
            <a:picLocks noChangeAspect="1"/>
          </p:cNvPicPr>
          <p:nvPr/>
        </p:nvPicPr>
        <p:blipFill>
          <a:blip r:embed="rId5"/>
          <a:stretch>
            <a:fillRect/>
          </a:stretch>
        </p:blipFill>
        <p:spPr>
          <a:xfrm>
            <a:off x="0" y="-11824"/>
            <a:ext cx="5448300" cy="1476375"/>
          </a:xfrm>
          <a:prstGeom prst="rect">
            <a:avLst/>
          </a:prstGeom>
        </p:spPr>
      </p:pic>
      <p:sp>
        <p:nvSpPr>
          <p:cNvPr id="3" name="Rezervirano mjesto sadržaja 2">
            <a:extLst>
              <a:ext uri="{FF2B5EF4-FFF2-40B4-BE49-F238E27FC236}">
                <a16:creationId xmlns:a16="http://schemas.microsoft.com/office/drawing/2014/main" id="{4A913344-8803-E996-1DDF-20D374F7D64C}"/>
              </a:ext>
            </a:extLst>
          </p:cNvPr>
          <p:cNvSpPr>
            <a:spLocks noGrp="1"/>
          </p:cNvSpPr>
          <p:nvPr>
            <p:ph idx="1"/>
          </p:nvPr>
        </p:nvSpPr>
        <p:spPr>
          <a:xfrm>
            <a:off x="6933556" y="4446810"/>
            <a:ext cx="5162650" cy="2319451"/>
          </a:xfrm>
        </p:spPr>
        <p:txBody>
          <a:bodyPr>
            <a:normAutofit/>
          </a:bodyPr>
          <a:lstStyle/>
          <a:p>
            <a:pPr marL="0" indent="0">
              <a:buNone/>
            </a:pPr>
            <a:r>
              <a:rPr lang="hr-HR" dirty="0"/>
              <a:t>Trenutno je približni porast oko 2ppm/god.</a:t>
            </a:r>
          </a:p>
          <a:p>
            <a:pPr marL="0" indent="0">
              <a:buNone/>
            </a:pPr>
            <a:r>
              <a:rPr lang="hr-HR" dirty="0"/>
              <a:t>Bez promjene dosadašnjih modela ponašanja, </a:t>
            </a:r>
            <a:r>
              <a:rPr lang="hr-HR" b="1" dirty="0"/>
              <a:t>do 2100. godine </a:t>
            </a:r>
            <a:r>
              <a:rPr lang="hr-HR" dirty="0"/>
              <a:t>dostiže se </a:t>
            </a:r>
            <a:r>
              <a:rPr lang="hr-HR" b="1" dirty="0"/>
              <a:t>900 do 1200 </a:t>
            </a:r>
            <a:r>
              <a:rPr lang="hr-HR" b="1" dirty="0" err="1"/>
              <a:t>ppm</a:t>
            </a:r>
            <a:r>
              <a:rPr lang="hr-HR" b="1" dirty="0"/>
              <a:t> CO</a:t>
            </a:r>
            <a:r>
              <a:rPr lang="hr-HR" b="1" baseline="-25000" dirty="0"/>
              <a:t>2</a:t>
            </a:r>
            <a:r>
              <a:rPr lang="hr-HR" dirty="0"/>
              <a:t>. </a:t>
            </a:r>
          </a:p>
          <a:p>
            <a:pPr marL="0" indent="0">
              <a:buNone/>
            </a:pPr>
            <a:endParaRPr lang="hr-HR" dirty="0"/>
          </a:p>
        </p:txBody>
      </p:sp>
    </p:spTree>
    <p:extLst>
      <p:ext uri="{BB962C8B-B14F-4D97-AF65-F5344CB8AC3E}">
        <p14:creationId xmlns:p14="http://schemas.microsoft.com/office/powerpoint/2010/main" val="156016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0CE0D79-76F7-52A8-CC9D-38833D0BAE80}"/>
              </a:ext>
            </a:extLst>
          </p:cNvPr>
          <p:cNvSpPr>
            <a:spLocks noGrp="1"/>
          </p:cNvSpPr>
          <p:nvPr>
            <p:ph type="title"/>
          </p:nvPr>
        </p:nvSpPr>
        <p:spPr/>
        <p:txBody>
          <a:bodyPr/>
          <a:lstStyle/>
          <a:p>
            <a:endParaRPr lang="hr-HR"/>
          </a:p>
        </p:txBody>
      </p:sp>
      <p:sp>
        <p:nvSpPr>
          <p:cNvPr id="3" name="Rezervirano mjesto sadržaja 2">
            <a:extLst>
              <a:ext uri="{FF2B5EF4-FFF2-40B4-BE49-F238E27FC236}">
                <a16:creationId xmlns:a16="http://schemas.microsoft.com/office/drawing/2014/main" id="{21B1BA74-096E-7848-FCCA-999DF6D9CC9B}"/>
              </a:ext>
            </a:extLst>
          </p:cNvPr>
          <p:cNvSpPr>
            <a:spLocks noGrp="1"/>
          </p:cNvSpPr>
          <p:nvPr>
            <p:ph idx="1"/>
          </p:nvPr>
        </p:nvSpPr>
        <p:spPr>
          <a:xfrm>
            <a:off x="8360228" y="1496291"/>
            <a:ext cx="3831772" cy="4823176"/>
          </a:xfrm>
        </p:spPr>
        <p:txBody>
          <a:bodyPr>
            <a:normAutofit/>
          </a:bodyPr>
          <a:lstStyle/>
          <a:p>
            <a:r>
              <a:rPr lang="hr-HR" dirty="0"/>
              <a:t>Izgleda nemoguće u slijedeća dva-tri desetljeća zamijeniti ugljen, naftu i plin obnovljivim izvorima energije, s ciljem eliminacije emisije stakleničkih plinova.</a:t>
            </a:r>
          </a:p>
          <a:p>
            <a:endParaRPr lang="hr-HR" dirty="0"/>
          </a:p>
          <a:p>
            <a:endParaRPr lang="hr-HR" dirty="0"/>
          </a:p>
          <a:p>
            <a:pPr marL="0" indent="0">
              <a:buNone/>
            </a:pPr>
            <a:r>
              <a:rPr lang="hr-HR" dirty="0"/>
              <a:t>Prema: Kovač, A., (2020.)</a:t>
            </a:r>
          </a:p>
        </p:txBody>
      </p:sp>
      <p:pic>
        <p:nvPicPr>
          <p:cNvPr id="3074" name="Picture 2" descr="World Energy 2017-2050: Annual Report | Seeking Alpha">
            <a:extLst>
              <a:ext uri="{FF2B5EF4-FFF2-40B4-BE49-F238E27FC236}">
                <a16:creationId xmlns:a16="http://schemas.microsoft.com/office/drawing/2014/main" id="{9417DE47-960C-4567-C133-2E776D1F0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777" y="365124"/>
            <a:ext cx="7817451" cy="640758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Ravni poveznik 4">
            <a:extLst>
              <a:ext uri="{FF2B5EF4-FFF2-40B4-BE49-F238E27FC236}">
                <a16:creationId xmlns:a16="http://schemas.microsoft.com/office/drawing/2014/main" id="{0A7AAD84-759C-BCAF-CBAD-A14106B92692}"/>
              </a:ext>
            </a:extLst>
          </p:cNvPr>
          <p:cNvCxnSpPr/>
          <p:nvPr/>
        </p:nvCxnSpPr>
        <p:spPr>
          <a:xfrm flipV="1">
            <a:off x="6119750" y="1690687"/>
            <a:ext cx="0" cy="3641334"/>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53954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086B65A-780D-4B76-8960-C7D36862986F}"/>
              </a:ext>
            </a:extLst>
          </p:cNvPr>
          <p:cNvSpPr>
            <a:spLocks noGrp="1"/>
          </p:cNvSpPr>
          <p:nvPr>
            <p:ph type="title"/>
          </p:nvPr>
        </p:nvSpPr>
        <p:spPr/>
        <p:txBody>
          <a:bodyPr/>
          <a:lstStyle/>
          <a:p>
            <a:r>
              <a:rPr lang="hr-HR" dirty="0"/>
              <a:t>Energetska tranzicija</a:t>
            </a:r>
          </a:p>
        </p:txBody>
      </p:sp>
      <p:sp>
        <p:nvSpPr>
          <p:cNvPr id="3" name="Rezervirano mjesto sadržaja 2">
            <a:extLst>
              <a:ext uri="{FF2B5EF4-FFF2-40B4-BE49-F238E27FC236}">
                <a16:creationId xmlns:a16="http://schemas.microsoft.com/office/drawing/2014/main" id="{8FBBB8B7-B85B-E242-56CC-AF1D171FEE2F}"/>
              </a:ext>
            </a:extLst>
          </p:cNvPr>
          <p:cNvSpPr>
            <a:spLocks noGrp="1"/>
          </p:cNvSpPr>
          <p:nvPr>
            <p:ph idx="1"/>
          </p:nvPr>
        </p:nvSpPr>
        <p:spPr>
          <a:xfrm>
            <a:off x="2081349" y="2717075"/>
            <a:ext cx="7602582" cy="3607934"/>
          </a:xfrm>
        </p:spPr>
        <p:txBody>
          <a:bodyPr/>
          <a:lstStyle/>
          <a:p>
            <a:pPr marL="0" indent="0">
              <a:buNone/>
            </a:pPr>
            <a:r>
              <a:rPr lang="hr-HR" dirty="0"/>
              <a:t>Energetska tranzicija podrazumijeva stupnjevito napuštanje iskorištavanja fosilnih goriva</a:t>
            </a:r>
          </a:p>
          <a:p>
            <a:pPr marL="0" indent="0">
              <a:buNone/>
            </a:pPr>
            <a:r>
              <a:rPr lang="hr-HR" dirty="0"/>
              <a:t>i prelazak na obnovljive izvore energije, kao što su energija sunca i vjetra.</a:t>
            </a:r>
          </a:p>
          <a:p>
            <a:pPr marL="0" indent="0">
              <a:buNone/>
            </a:pPr>
            <a:endParaRPr lang="hr-HR" dirty="0"/>
          </a:p>
          <a:p>
            <a:pPr marL="0" indent="0">
              <a:buNone/>
            </a:pPr>
            <a:r>
              <a:rPr lang="hr-HR" dirty="0"/>
              <a:t>No, postavlja se pitanje stalne dostupnosti… a jedan od mogućih odgovora je VODIK</a:t>
            </a:r>
          </a:p>
        </p:txBody>
      </p:sp>
    </p:spTree>
    <p:extLst>
      <p:ext uri="{BB962C8B-B14F-4D97-AF65-F5344CB8AC3E}">
        <p14:creationId xmlns:p14="http://schemas.microsoft.com/office/powerpoint/2010/main" val="256970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01C0C37-BEBE-6628-2BA4-D99064F3BFB7}"/>
              </a:ext>
            </a:extLst>
          </p:cNvPr>
          <p:cNvSpPr>
            <a:spLocks noGrp="1"/>
          </p:cNvSpPr>
          <p:nvPr>
            <p:ph type="title"/>
          </p:nvPr>
        </p:nvSpPr>
        <p:spPr>
          <a:xfrm>
            <a:off x="156754" y="313509"/>
            <a:ext cx="10358846" cy="795288"/>
          </a:xfrm>
        </p:spPr>
        <p:txBody>
          <a:bodyPr/>
          <a:lstStyle/>
          <a:p>
            <a:r>
              <a:rPr lang="hr-HR" dirty="0"/>
              <a:t>Strategije vodika</a:t>
            </a:r>
          </a:p>
        </p:txBody>
      </p:sp>
      <p:pic>
        <p:nvPicPr>
          <p:cNvPr id="5" name="Slika 4">
            <a:extLst>
              <a:ext uri="{FF2B5EF4-FFF2-40B4-BE49-F238E27FC236}">
                <a16:creationId xmlns:a16="http://schemas.microsoft.com/office/drawing/2014/main" id="{D4047590-B0DB-1629-F7A9-2D48FCB45000}"/>
              </a:ext>
            </a:extLst>
          </p:cNvPr>
          <p:cNvPicPr>
            <a:picLocks noChangeAspect="1"/>
          </p:cNvPicPr>
          <p:nvPr/>
        </p:nvPicPr>
        <p:blipFill>
          <a:blip r:embed="rId2"/>
          <a:stretch>
            <a:fillRect/>
          </a:stretch>
        </p:blipFill>
        <p:spPr>
          <a:xfrm>
            <a:off x="-1" y="1126691"/>
            <a:ext cx="7141052" cy="4655804"/>
          </a:xfrm>
          <a:prstGeom prst="rect">
            <a:avLst/>
          </a:prstGeom>
        </p:spPr>
      </p:pic>
      <p:sp>
        <p:nvSpPr>
          <p:cNvPr id="4" name="Rezervirano mjesto sadržaja 2">
            <a:extLst>
              <a:ext uri="{FF2B5EF4-FFF2-40B4-BE49-F238E27FC236}">
                <a16:creationId xmlns:a16="http://schemas.microsoft.com/office/drawing/2014/main" id="{51A102C8-A28C-4D6A-7B87-57136C637762}"/>
              </a:ext>
            </a:extLst>
          </p:cNvPr>
          <p:cNvSpPr txBox="1">
            <a:spLocks/>
          </p:cNvSpPr>
          <p:nvPr/>
        </p:nvSpPr>
        <p:spPr>
          <a:xfrm>
            <a:off x="6096000" y="2611630"/>
            <a:ext cx="5902233" cy="163474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pl-PL" dirty="0">
                <a:solidFill>
                  <a:srgbClr val="231F20"/>
                </a:solidFill>
                <a:latin typeface="Minion Pro Cond"/>
              </a:rPr>
              <a:t>Hrvatski sabor na sjednici 25. ožujka 2022. donio</a:t>
            </a:r>
          </a:p>
          <a:p>
            <a:pPr marL="0" indent="0" algn="ctr" fontAlgn="base">
              <a:buFont typeface="Arial" panose="020B0604020202020204" pitchFamily="34" charset="0"/>
              <a:buNone/>
            </a:pPr>
            <a:r>
              <a:rPr lang="pl-PL" b="1" dirty="0">
                <a:solidFill>
                  <a:srgbClr val="231F20"/>
                </a:solidFill>
                <a:latin typeface="Minion Pro Cond Disp"/>
              </a:rPr>
              <a:t>HRVATSKU STRATEGIJU </a:t>
            </a:r>
            <a:r>
              <a:rPr lang="pl-PL" b="1" dirty="0">
                <a:solidFill>
                  <a:srgbClr val="231F20"/>
                </a:solidFill>
                <a:latin typeface="Minion Pro Cond"/>
              </a:rPr>
              <a:t>ZA VODIK DO 2050. GODINE</a:t>
            </a:r>
          </a:p>
        </p:txBody>
      </p:sp>
    </p:spTree>
    <p:extLst>
      <p:ext uri="{BB962C8B-B14F-4D97-AF65-F5344CB8AC3E}">
        <p14:creationId xmlns:p14="http://schemas.microsoft.com/office/powerpoint/2010/main" val="276218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CB460A9-EE7F-EB82-9DE3-A66DD8D013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37392"/>
            <a:ext cx="12192001" cy="6096001"/>
          </a:xfrm>
          <a:prstGeom prst="rect">
            <a:avLst/>
          </a:prstGeom>
          <a:noFill/>
          <a:extLst>
            <a:ext uri="{909E8E84-426E-40DD-AFC4-6F175D3DCCD1}">
              <a14:hiddenFill xmlns:a14="http://schemas.microsoft.com/office/drawing/2010/main">
                <a:solidFill>
                  <a:srgbClr val="FFFFFF"/>
                </a:solidFill>
              </a14:hiddenFill>
            </a:ext>
          </a:extLst>
        </p:spPr>
      </p:pic>
      <p:sp>
        <p:nvSpPr>
          <p:cNvPr id="4" name="TekstniOkvir 3">
            <a:extLst>
              <a:ext uri="{FF2B5EF4-FFF2-40B4-BE49-F238E27FC236}">
                <a16:creationId xmlns:a16="http://schemas.microsoft.com/office/drawing/2014/main" id="{70ED1B59-7E2E-B0A8-FCFC-67075BF19BBF}"/>
              </a:ext>
            </a:extLst>
          </p:cNvPr>
          <p:cNvSpPr txBox="1"/>
          <p:nvPr/>
        </p:nvSpPr>
        <p:spPr>
          <a:xfrm>
            <a:off x="0" y="146230"/>
            <a:ext cx="12192000" cy="646331"/>
          </a:xfrm>
          <a:prstGeom prst="rect">
            <a:avLst/>
          </a:prstGeom>
          <a:noFill/>
        </p:spPr>
        <p:txBody>
          <a:bodyPr wrap="square">
            <a:spAutoFit/>
          </a:bodyPr>
          <a:lstStyle/>
          <a:p>
            <a:r>
              <a:rPr lang="hr-HR" dirty="0">
                <a:hlinkClick r:id="rId3"/>
              </a:rPr>
              <a:t>https://www.rechargenews.com/energy-transition/hydrogen-now-firmly-at-the-heart-of-the-global-race-to-net-zero-for-better-or-worse/2-1-1058073</a:t>
            </a:r>
            <a:r>
              <a:rPr lang="hr-HR" dirty="0"/>
              <a:t>	</a:t>
            </a:r>
            <a:r>
              <a:rPr lang="hr-HR" b="0" i="0" dirty="0">
                <a:solidFill>
                  <a:srgbClr val="212529"/>
                </a:solidFill>
                <a:effectLst/>
                <a:latin typeface="Flama"/>
              </a:rPr>
              <a:t>26. August 2021</a:t>
            </a:r>
            <a:r>
              <a:rPr lang="hr-HR" dirty="0">
                <a:solidFill>
                  <a:srgbClr val="212529"/>
                </a:solidFill>
                <a:latin typeface="Flama"/>
              </a:rPr>
              <a:t>., Collins, L.</a:t>
            </a:r>
            <a:endParaRPr lang="hr-HR" dirty="0"/>
          </a:p>
        </p:txBody>
      </p:sp>
    </p:spTree>
    <p:extLst>
      <p:ext uri="{BB962C8B-B14F-4D97-AF65-F5344CB8AC3E}">
        <p14:creationId xmlns:p14="http://schemas.microsoft.com/office/powerpoint/2010/main" val="3077475083"/>
      </p:ext>
    </p:extLst>
  </p:cSld>
  <p:clrMapOvr>
    <a:masterClrMapping/>
  </p:clrMapOvr>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4958</TotalTime>
  <Words>2846</Words>
  <Application>Microsoft Office PowerPoint</Application>
  <PresentationFormat>Široki zaslon</PresentationFormat>
  <Paragraphs>181</Paragraphs>
  <Slides>35</Slides>
  <Notes>0</Notes>
  <HiddenSlides>0</HiddenSlides>
  <MMClips>1</MMClips>
  <ScaleCrop>false</ScaleCrop>
  <HeadingPairs>
    <vt:vector size="6" baseType="variant">
      <vt:variant>
        <vt:lpstr>Korišteni fontovi</vt:lpstr>
      </vt:variant>
      <vt:variant>
        <vt:i4>10</vt:i4>
      </vt:variant>
      <vt:variant>
        <vt:lpstr>Tema</vt:lpstr>
      </vt:variant>
      <vt:variant>
        <vt:i4>1</vt:i4>
      </vt:variant>
      <vt:variant>
        <vt:lpstr>Naslovi slajdova</vt:lpstr>
      </vt:variant>
      <vt:variant>
        <vt:i4>35</vt:i4>
      </vt:variant>
    </vt:vector>
  </HeadingPairs>
  <TitlesOfParts>
    <vt:vector size="46" baseType="lpstr">
      <vt:lpstr>Arial</vt:lpstr>
      <vt:lpstr>Calibri</vt:lpstr>
      <vt:lpstr>Calibri Light</vt:lpstr>
      <vt:lpstr>Flama</vt:lpstr>
      <vt:lpstr>Georgia</vt:lpstr>
      <vt:lpstr>helvetica neue</vt:lpstr>
      <vt:lpstr>Minion Pro Cond</vt:lpstr>
      <vt:lpstr>Minion Pro Cond Disp</vt:lpstr>
      <vt:lpstr>Sueca</vt:lpstr>
      <vt:lpstr>Times New Roman</vt:lpstr>
      <vt:lpstr>Tema sustava Office</vt:lpstr>
      <vt:lpstr>PowerPoint prezentacija</vt:lpstr>
      <vt:lpstr>PowerPoint prezentacija</vt:lpstr>
      <vt:lpstr>Vodik</vt:lpstr>
      <vt:lpstr>PowerPoint prezentacija</vt:lpstr>
      <vt:lpstr>PowerPoint prezentacija</vt:lpstr>
      <vt:lpstr>PowerPoint prezentacija</vt:lpstr>
      <vt:lpstr>Energetska tranzicija</vt:lpstr>
      <vt:lpstr>Strategije vodika</vt:lpstr>
      <vt:lpstr>PowerPoint prezentacija</vt:lpstr>
      <vt:lpstr>Vodik – što znamo?  Znamo da je…</vt:lpstr>
      <vt:lpstr>Otkriće i imenovanje</vt:lpstr>
      <vt:lpstr>Neke primjene vodika - fizikalna i kemijska svojstva</vt:lpstr>
      <vt:lpstr>U kemiji:</vt:lpstr>
      <vt:lpstr>U fizici</vt:lpstr>
      <vt:lpstr>PowerPoint prezentacija</vt:lpstr>
      <vt:lpstr>PowerPoint prezentacija</vt:lpstr>
      <vt:lpstr>Baloni i letjelice s vodikom</vt:lpstr>
      <vt:lpstr>PowerPoint prezentacija</vt:lpstr>
      <vt:lpstr>PowerPoint prezentacija</vt:lpstr>
      <vt:lpstr>Opasnosti rada s vodikom</vt:lpstr>
      <vt:lpstr>Opasnosti ?!?!? </vt:lpstr>
      <vt:lpstr>Nazivlje (terminologija)</vt:lpstr>
      <vt:lpstr>Gorivni članak</vt:lpstr>
      <vt:lpstr>PowerPoint prezentacija</vt:lpstr>
      <vt:lpstr>PowerPoint prezentacija</vt:lpstr>
      <vt:lpstr>PowerPoint prezentacija</vt:lpstr>
      <vt:lpstr>Vodik i gorivni članci u kurikulumima i udžbenicima obveznog obrazovanja u Republici hrvatskoj</vt:lpstr>
      <vt:lpstr>Vodik i gorivni članci u udžbenicima i kurikulumima obveznog obrazovanja u Republici hrvatskoj</vt:lpstr>
      <vt:lpstr>PowerPoint prezentacija</vt:lpstr>
      <vt:lpstr>Vodik – izvor energije ili spremnik energije?</vt:lpstr>
      <vt:lpstr>PowerPoint prezentacija</vt:lpstr>
      <vt:lpstr>Rasprave o učinkovitosti…</vt:lpstr>
      <vt:lpstr>„Vijesti” iz književnosti</vt:lpstr>
      <vt:lpstr>PowerPoint prezentacija</vt:lpstr>
      <vt:lpstr>PowerPoint prezentacija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prezentacija</dc:title>
  <dc:creator>DARKO SUMAN</dc:creator>
  <cp:lastModifiedBy>Darko Suman</cp:lastModifiedBy>
  <cp:revision>65</cp:revision>
  <dcterms:created xsi:type="dcterms:W3CDTF">2022-08-27T10:31:22Z</dcterms:created>
  <dcterms:modified xsi:type="dcterms:W3CDTF">2024-05-27T17:43:16Z</dcterms:modified>
</cp:coreProperties>
</file>