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4"/>
  </p:sldMasterIdLst>
  <p:notesMasterIdLst>
    <p:notesMasterId r:id="rId16"/>
  </p:notesMasterIdLst>
  <p:handoutMasterIdLst>
    <p:handoutMasterId r:id="rId17"/>
  </p:handoutMasterIdLst>
  <p:sldIdLst>
    <p:sldId id="256" r:id="rId5"/>
    <p:sldId id="471" r:id="rId6"/>
    <p:sldId id="472" r:id="rId7"/>
    <p:sldId id="473" r:id="rId8"/>
    <p:sldId id="474" r:id="rId9"/>
    <p:sldId id="478" r:id="rId10"/>
    <p:sldId id="475" r:id="rId11"/>
    <p:sldId id="476" r:id="rId12"/>
    <p:sldId id="477" r:id="rId13"/>
    <p:sldId id="465" r:id="rId14"/>
    <p:sldId id="469" r:id="rId15"/>
  </p:sldIdLst>
  <p:sldSz cx="12192000" cy="6858000"/>
  <p:notesSz cx="6877050" cy="9656763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Trebuchet MS" panose="020B0603020202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60957-331D-4AE8-B599-15AADD2406EF}" type="datetimeFigureOut">
              <a:rPr lang="hr-HR" smtClean="0"/>
              <a:t>16.5.2023.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4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94FAE-A485-4AEB-94BC-23DCA81E6E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371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0055" cy="48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460" tIns="47217" rIns="94460" bIns="47217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95404" y="0"/>
            <a:ext cx="2980055" cy="48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460" tIns="47217" rIns="94460" bIns="47217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542925" y="1206500"/>
            <a:ext cx="5791200" cy="32591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7705" y="4647317"/>
            <a:ext cx="5501640" cy="380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460" tIns="47217" rIns="94460" bIns="47217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72249"/>
            <a:ext cx="2980055" cy="48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460" tIns="47217" rIns="94460" bIns="47217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95404" y="9172249"/>
            <a:ext cx="2980055" cy="48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460" tIns="47217" rIns="94460" bIns="47217" anchor="b" anchorCtr="0">
            <a:noAutofit/>
          </a:bodyPr>
          <a:lstStyle/>
          <a:p>
            <a:pPr algn="r"/>
            <a:fld id="{00000000-1234-1234-1234-123412341234}" type="slidenum">
              <a:rPr lang="hr-HR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hr-HR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6508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87705" y="4647317"/>
            <a:ext cx="5501640" cy="3802350"/>
          </a:xfrm>
          <a:prstGeom prst="rect">
            <a:avLst/>
          </a:prstGeom>
        </p:spPr>
        <p:txBody>
          <a:bodyPr spcFirstLastPara="1" wrap="square" lIns="94460" tIns="47217" rIns="94460" bIns="4721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6500"/>
            <a:ext cx="5791200" cy="32591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011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pis">
  <p:cSld name="Naslov i opi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2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2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2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2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2"/>
          <p:cNvSpPr txBox="1">
            <a:spLocks noGrp="1"/>
          </p:cNvSpPr>
          <p:nvPr>
            <p:ph type="body" idx="1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5" name="Google Shape;125;p1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2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2"/>
          <p:cNvSpPr txBox="1">
            <a:spLocks noGrp="1"/>
          </p:cNvSpPr>
          <p:nvPr>
            <p:ph type="sldNum" idx="12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 s opisom">
  <p:cSld name="Citat s opisom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3"/>
          <p:cNvSpPr txBox="1"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3"/>
          <p:cNvSpPr txBox="1">
            <a:spLocks noGrp="1"/>
          </p:cNvSpPr>
          <p:nvPr>
            <p:ph type="body" idx="1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body" idx="2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sldNum" idx="12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39" name="Google Shape;139;p13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lang="hr-HR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40" name="Google Shape;140;p13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lang="hr-HR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tica s nazivom">
  <p:cSld name="Kartica s nazivom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4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4"/>
          <p:cNvSpPr txBox="1"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4"/>
          <p:cNvSpPr txBox="1">
            <a:spLocks noGrp="1"/>
          </p:cNvSpPr>
          <p:nvPr>
            <p:ph type="body" idx="1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8" name="Google Shape;148;p1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4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4"/>
          <p:cNvSpPr txBox="1">
            <a:spLocks noGrp="1"/>
          </p:cNvSpPr>
          <p:nvPr>
            <p:ph type="sldNum" idx="12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stupca">
  <p:cSld name="3 stupca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1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5"/>
          <p:cNvSpPr txBox="1"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5"/>
          <p:cNvSpPr txBox="1"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body" idx="2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body" idx="3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0" name="Google Shape;160;p15"/>
          <p:cNvSpPr txBox="1">
            <a:spLocks noGrp="1"/>
          </p:cNvSpPr>
          <p:nvPr>
            <p:ph type="body" idx="4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1" name="Google Shape;161;p15"/>
          <p:cNvSpPr txBox="1">
            <a:spLocks noGrp="1"/>
          </p:cNvSpPr>
          <p:nvPr>
            <p:ph type="body" idx="5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6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stupca sa slikama">
  <p:cSld name="3 stupca sa slikama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"/>
          <p:cNvSpPr txBox="1"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6"/>
          <p:cNvSpPr txBox="1"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3" name="Google Shape;173;p16"/>
          <p:cNvSpPr>
            <a:spLocks noGrp="1"/>
          </p:cNvSpPr>
          <p:nvPr>
            <p:ph type="pic" idx="2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74" name="Google Shape;174;p16"/>
          <p:cNvSpPr txBox="1">
            <a:spLocks noGrp="1"/>
          </p:cNvSpPr>
          <p:nvPr>
            <p:ph type="body" idx="3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5" name="Google Shape;175;p16"/>
          <p:cNvSpPr txBox="1">
            <a:spLocks noGrp="1"/>
          </p:cNvSpPr>
          <p:nvPr>
            <p:ph type="body" idx="4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6" name="Google Shape;176;p16"/>
          <p:cNvSpPr>
            <a:spLocks noGrp="1"/>
          </p:cNvSpPr>
          <p:nvPr>
            <p:ph type="pic" idx="5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77" name="Google Shape;177;p16"/>
          <p:cNvSpPr txBox="1">
            <a:spLocks noGrp="1"/>
          </p:cNvSpPr>
          <p:nvPr>
            <p:ph type="body" idx="6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7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9" name="Google Shape;179;p16"/>
          <p:cNvSpPr>
            <a:spLocks noGrp="1"/>
          </p:cNvSpPr>
          <p:nvPr>
            <p:ph type="pic" idx="8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50800" dir="5400000" algn="tl" rotWithShape="0">
              <a:srgbClr val="000000">
                <a:alpha val="42745"/>
              </a:srgbClr>
            </a:outerShdw>
          </a:effectLst>
        </p:spPr>
      </p:sp>
      <p:sp>
        <p:nvSpPr>
          <p:cNvPr id="180" name="Google Shape;180;p16"/>
          <p:cNvSpPr txBox="1">
            <a:spLocks noGrp="1"/>
          </p:cNvSpPr>
          <p:nvPr>
            <p:ph type="body" idx="9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1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body" idx="1"/>
          </p:nvPr>
        </p:nvSpPr>
        <p:spPr>
          <a:xfrm rot="5400000">
            <a:off x="3687594" y="-670400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1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7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17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8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8"/>
          <p:cNvSpPr txBox="1">
            <a:spLocks noGrp="1"/>
          </p:cNvSpPr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8"/>
          <p:cNvSpPr txBox="1">
            <a:spLocks noGrp="1"/>
          </p:cNvSpPr>
          <p:nvPr>
            <p:ph type="body" idx="1"/>
          </p:nvPr>
        </p:nvSpPr>
        <p:spPr>
          <a:xfrm rot="5400000">
            <a:off x="2452030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18"/>
          <p:cNvSpPr txBox="1">
            <a:spLocks noGrp="1"/>
          </p:cNvSpPr>
          <p:nvPr>
            <p:ph type="dt" idx="10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8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8"/>
          <p:cNvSpPr txBox="1">
            <a:spLocks noGrp="1"/>
          </p:cNvSpPr>
          <p:nvPr>
            <p:ph type="sldNum" idx="12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lvl="1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0" algn="ctr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sekcije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5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6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2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8" descr="HD-ShadowShor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9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body" idx="1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body" idx="2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0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0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>
            <a:spLocks noGrp="1"/>
          </p:cNvSpPr>
          <p:nvPr>
            <p:ph type="pic" idx="2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0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ska slika s opisom">
  <p:cSld name="Panoramska slika s opisom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1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1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1"/>
          <p:cNvSpPr>
            <a:spLocks noGrp="1"/>
          </p:cNvSpPr>
          <p:nvPr>
            <p:ph type="pic" idx="2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sldNum" idx="12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DDF70"/>
            </a:gs>
            <a:gs pos="50000">
              <a:srgbClr val="88C25A"/>
            </a:gs>
            <a:gs pos="100000">
              <a:srgbClr val="417425"/>
            </a:gs>
          </a:gsLst>
          <a:lin ang="25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hashOverlay-FullResolve.png"/>
          <p:cNvPicPr preferRelativeResize="0"/>
          <p:nvPr/>
        </p:nvPicPr>
        <p:blipFill rotWithShape="1">
          <a:blip r:embed="rId18">
            <a:alphaModFix amt="10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9"/>
          <p:cNvSpPr txBox="1"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hr-HR"/>
              <a:t>SPORTSKA NATJECANJA 2022./2023.</a:t>
            </a:r>
            <a:endParaRPr dirty="0"/>
          </a:p>
        </p:txBody>
      </p:sp>
      <p:sp>
        <p:nvSpPr>
          <p:cNvPr id="207" name="Google Shape;207;p19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hr-HR" sz="2400" b="1"/>
              <a:t>Osnovna škola Vladimira Nazora Pazin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GRANIČAR</a:t>
            </a:r>
            <a:br>
              <a:rPr lang="hr-HR" sz="3200" dirty="0">
                <a:solidFill>
                  <a:srgbClr val="FF0000"/>
                </a:solidFill>
              </a:rPr>
            </a:br>
            <a:r>
              <a:rPr lang="hr-HR" sz="3200" dirty="0"/>
              <a:t>12. listopada 2022. 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Dora </a:t>
            </a:r>
            <a:r>
              <a:rPr lang="hr-HR" dirty="0" err="1"/>
              <a:t>Amić</a:t>
            </a:r>
            <a:r>
              <a:rPr lang="hr-HR" dirty="0"/>
              <a:t>, Sara Bartolić, Andrea Mikulić, </a:t>
            </a:r>
            <a:r>
              <a:rPr lang="hr-HR" dirty="0" err="1"/>
              <a:t>Leana</a:t>
            </a:r>
            <a:r>
              <a:rPr lang="hr-HR" dirty="0"/>
              <a:t> Pilat, </a:t>
            </a:r>
            <a:r>
              <a:rPr lang="hr-HR" dirty="0" err="1"/>
              <a:t>Melani</a:t>
            </a:r>
            <a:r>
              <a:rPr lang="hr-HR" dirty="0"/>
              <a:t> Stevanović, Ela Maria </a:t>
            </a:r>
            <a:r>
              <a:rPr lang="hr-HR" dirty="0" err="1"/>
              <a:t>Šepić</a:t>
            </a:r>
            <a:r>
              <a:rPr lang="hr-HR" dirty="0"/>
              <a:t>, Martin Erik, Rafael </a:t>
            </a:r>
            <a:r>
              <a:rPr lang="hr-HR" dirty="0" err="1"/>
              <a:t>Kadum</a:t>
            </a:r>
            <a:r>
              <a:rPr lang="hr-HR" dirty="0"/>
              <a:t>,  Jan </a:t>
            </a:r>
            <a:r>
              <a:rPr lang="hr-HR" dirty="0" err="1"/>
              <a:t>Labinjan</a:t>
            </a:r>
            <a:r>
              <a:rPr lang="hr-HR" dirty="0"/>
              <a:t>, </a:t>
            </a:r>
            <a:r>
              <a:rPr lang="hr-HR" dirty="0" err="1"/>
              <a:t>Matteo</a:t>
            </a:r>
            <a:r>
              <a:rPr lang="hr-HR" dirty="0"/>
              <a:t> </a:t>
            </a:r>
            <a:r>
              <a:rPr lang="hr-HR" dirty="0" err="1"/>
              <a:t>Lakošeljac</a:t>
            </a:r>
            <a:r>
              <a:rPr lang="hr-HR" dirty="0"/>
              <a:t>, Borna  </a:t>
            </a:r>
            <a:r>
              <a:rPr lang="hr-HR" dirty="0" err="1"/>
              <a:t>Selar</a:t>
            </a:r>
            <a:r>
              <a:rPr lang="hr-HR" dirty="0"/>
              <a:t>, </a:t>
            </a:r>
            <a:r>
              <a:rPr lang="hr-HR" dirty="0" err="1"/>
              <a:t>Lukas</a:t>
            </a:r>
            <a:r>
              <a:rPr lang="hr-HR" dirty="0"/>
              <a:t> </a:t>
            </a:r>
            <a:r>
              <a:rPr lang="hr-HR" dirty="0" err="1"/>
              <a:t>Šolić</a:t>
            </a:r>
            <a:r>
              <a:rPr lang="hr-HR" dirty="0"/>
              <a:t>, PŠ </a:t>
            </a:r>
            <a:r>
              <a:rPr lang="hr-HR" dirty="0" err="1"/>
              <a:t>Karojba</a:t>
            </a:r>
            <a:endParaRPr lang="hr-HR" dirty="0"/>
          </a:p>
          <a:p>
            <a:pPr marL="76200" indent="0">
              <a:buNone/>
            </a:pPr>
            <a:r>
              <a:rPr lang="hr-HR" dirty="0"/>
              <a:t>    mentorica: </a:t>
            </a:r>
            <a:r>
              <a:rPr lang="hr-HR" b="1" dirty="0"/>
              <a:t>Snježana </a:t>
            </a:r>
            <a:r>
              <a:rPr lang="hr-HR" b="1" dirty="0" err="1"/>
              <a:t>Klanjac</a:t>
            </a:r>
            <a:endParaRPr lang="hr-HR" b="1" dirty="0"/>
          </a:p>
          <a:p>
            <a:r>
              <a:rPr lang="hr-HR" dirty="0"/>
              <a:t>Sara </a:t>
            </a:r>
            <a:r>
              <a:rPr lang="hr-HR" dirty="0" err="1"/>
              <a:t>Bogešić</a:t>
            </a:r>
            <a:r>
              <a:rPr lang="hr-HR" dirty="0"/>
              <a:t>, Nina </a:t>
            </a:r>
            <a:r>
              <a:rPr lang="hr-HR" dirty="0" err="1"/>
              <a:t>Zović</a:t>
            </a:r>
            <a:r>
              <a:rPr lang="hr-HR" dirty="0"/>
              <a:t>, Matija Brajković, Leo </a:t>
            </a:r>
            <a:r>
              <a:rPr lang="hr-HR" dirty="0" err="1"/>
              <a:t>Monas</a:t>
            </a:r>
            <a:r>
              <a:rPr lang="hr-HR" dirty="0"/>
              <a:t>, MŠ, 4. a</a:t>
            </a:r>
          </a:p>
          <a:p>
            <a:pPr marL="76200" indent="0">
              <a:buNone/>
            </a:pPr>
            <a:r>
              <a:rPr lang="hr-HR" dirty="0"/>
              <a:t>    Lea </a:t>
            </a:r>
            <a:r>
              <a:rPr lang="hr-HR" dirty="0" err="1"/>
              <a:t>Križmanić</a:t>
            </a:r>
            <a:r>
              <a:rPr lang="hr-HR" dirty="0"/>
              <a:t>, Alisa </a:t>
            </a:r>
            <a:r>
              <a:rPr lang="hr-HR" dirty="0" err="1"/>
              <a:t>Lišić</a:t>
            </a:r>
            <a:r>
              <a:rPr lang="hr-HR" dirty="0"/>
              <a:t>, Patrik Maurović, </a:t>
            </a:r>
            <a:r>
              <a:rPr lang="hr-HR" dirty="0" err="1"/>
              <a:t>Deni</a:t>
            </a:r>
            <a:r>
              <a:rPr lang="hr-HR" dirty="0"/>
              <a:t> </a:t>
            </a:r>
            <a:r>
              <a:rPr lang="hr-HR" dirty="0" err="1"/>
              <a:t>Milotić</a:t>
            </a:r>
            <a:r>
              <a:rPr lang="hr-HR" dirty="0"/>
              <a:t> MŠ, 4. b</a:t>
            </a:r>
          </a:p>
          <a:p>
            <a:pPr marL="76200" indent="0">
              <a:buNone/>
            </a:pPr>
            <a:r>
              <a:rPr lang="hr-HR" dirty="0"/>
              <a:t>    Lara Blašković, Lana </a:t>
            </a:r>
            <a:r>
              <a:rPr lang="hr-HR" dirty="0" err="1"/>
              <a:t>Musić</a:t>
            </a:r>
            <a:r>
              <a:rPr lang="hr-HR" dirty="0"/>
              <a:t>, Josip Grubiša, Matej Izak </a:t>
            </a:r>
            <a:r>
              <a:rPr lang="hr-HR" dirty="0" err="1"/>
              <a:t>Guga</a:t>
            </a:r>
            <a:r>
              <a:rPr lang="hr-HR" dirty="0"/>
              <a:t>, MŠ 4.c</a:t>
            </a:r>
          </a:p>
          <a:p>
            <a:pPr marL="76200" indent="0">
              <a:buNone/>
            </a:pPr>
            <a:r>
              <a:rPr lang="hr-HR" dirty="0"/>
              <a:t>    mentorica: Ivana </a:t>
            </a:r>
            <a:r>
              <a:rPr lang="hr-HR" dirty="0" err="1"/>
              <a:t>Baća</a:t>
            </a:r>
            <a:endParaRPr lang="hr-HR" dirty="0"/>
          </a:p>
          <a:p>
            <a:pPr marL="76200" indent="0">
              <a:buNone/>
            </a:pPr>
            <a:endParaRPr lang="hr-HR" b="1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438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ŽUPANIJSKO PRVENSTVO U PLJOČKNJU</a:t>
            </a:r>
            <a:br>
              <a:rPr lang="hr-HR" sz="3200" dirty="0">
                <a:solidFill>
                  <a:srgbClr val="FF0000"/>
                </a:solidFill>
              </a:rPr>
            </a:br>
            <a:r>
              <a:rPr lang="hr-HR" sz="3200" dirty="0"/>
              <a:t>Sv. Petru u Šumi, 4.travnja 2023. 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Tyler </a:t>
            </a:r>
            <a:r>
              <a:rPr lang="hr-HR" dirty="0" err="1"/>
              <a:t>Schmidt</a:t>
            </a:r>
            <a:r>
              <a:rPr lang="hr-HR" dirty="0"/>
              <a:t>, Maja </a:t>
            </a:r>
            <a:r>
              <a:rPr lang="hr-HR" dirty="0" err="1"/>
              <a:t>Žufić</a:t>
            </a:r>
            <a:r>
              <a:rPr lang="hr-HR" dirty="0"/>
              <a:t> i Lana </a:t>
            </a:r>
            <a:r>
              <a:rPr lang="hr-HR" dirty="0" err="1"/>
              <a:t>Dajčić</a:t>
            </a:r>
            <a:r>
              <a:rPr lang="hr-HR" dirty="0"/>
              <a:t> 8.r., Juro Jurišić, Noa Josip </a:t>
            </a:r>
            <a:r>
              <a:rPr lang="hr-HR" dirty="0" err="1"/>
              <a:t>Mošić</a:t>
            </a:r>
            <a:r>
              <a:rPr lang="hr-HR" dirty="0"/>
              <a:t> i Sara </a:t>
            </a:r>
            <a:r>
              <a:rPr lang="hr-HR" dirty="0" err="1"/>
              <a:t>Milotić</a:t>
            </a:r>
            <a:r>
              <a:rPr lang="hr-HR" dirty="0"/>
              <a:t> 7.r., Vanja </a:t>
            </a:r>
            <a:r>
              <a:rPr lang="hr-HR" dirty="0" err="1"/>
              <a:t>Matika</a:t>
            </a:r>
            <a:r>
              <a:rPr lang="hr-HR" dirty="0"/>
              <a:t> i </a:t>
            </a:r>
            <a:r>
              <a:rPr lang="hr-HR" dirty="0" err="1"/>
              <a:t>Leonard</a:t>
            </a:r>
            <a:r>
              <a:rPr lang="hr-HR" dirty="0"/>
              <a:t> </a:t>
            </a:r>
            <a:r>
              <a:rPr lang="hr-HR" dirty="0" err="1"/>
              <a:t>Feher</a:t>
            </a:r>
            <a:r>
              <a:rPr lang="hr-HR" dirty="0"/>
              <a:t> 5.r. PŠ Sv. Petar u Šumi, mentor: Dragutin </a:t>
            </a:r>
            <a:r>
              <a:rPr lang="hr-HR" dirty="0" err="1"/>
              <a:t>Mujić</a:t>
            </a:r>
            <a:r>
              <a:rPr lang="hr-HR" dirty="0"/>
              <a:t> – </a:t>
            </a:r>
            <a:r>
              <a:rPr lang="hr-HR" dirty="0">
                <a:solidFill>
                  <a:srgbClr val="FF0000"/>
                </a:solidFill>
              </a:rPr>
              <a:t>3. mjesto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105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3FA55D-6A0B-ACFD-7513-D2C1DA06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strike="noStrike" spc="-1" dirty="0">
                <a:solidFill>
                  <a:srgbClr val="FF0000"/>
                </a:solidFill>
                <a:latin typeface="+mj-lt"/>
                <a:ea typeface="DejaVu Sans"/>
              </a:rPr>
              <a:t>ATLETIKA </a:t>
            </a:r>
            <a:r>
              <a:rPr lang="hr-HR" sz="3600" b="0" strike="noStrike" spc="-1" dirty="0">
                <a:latin typeface="+mj-lt"/>
                <a:ea typeface="DejaVu Sans"/>
              </a:rPr>
              <a:t>(5.i 6. razredi), Poreč, 25. listopada 2022.</a:t>
            </a:r>
            <a:br>
              <a:rPr lang="hr-HR" sz="3600" b="0" strike="noStrike" spc="-1" dirty="0">
                <a:latin typeface="+mj-lt"/>
              </a:rPr>
            </a:br>
            <a:endParaRPr lang="hr-HR" dirty="0">
              <a:latin typeface="+mj-lt"/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4768FAC-02C8-C93D-7695-855B445DA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Teo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Deltin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(100 m), Noa Cvijanović (200 m), Ivan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Družetić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(600 m), Vito Šestan (skok u dalj), Teo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Mikolić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(skok u vis),PŠ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Pio Lukšić (bacanje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medicinke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), Lino Grah (bacanje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vortexa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), Jan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Fonović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Pavel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Hilpert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David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Hek,PŠ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Trviž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Teo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Deltin,PŠ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(štafeta 4 x 100m)</a:t>
            </a:r>
          </a:p>
          <a:p>
            <a:r>
              <a:rPr lang="hr-HR" sz="24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 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mentor: Dalibor Radović. </a:t>
            </a:r>
            <a:endParaRPr lang="hr-HR" sz="2400" b="0" strike="noStrike" spc="-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 1.mjesto</a:t>
            </a:r>
            <a:endParaRPr lang="hr-HR" sz="2400" b="0" strike="noStrike" spc="-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pozvani na DN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9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C9A868-5248-A67A-1036-2EF95ADB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ATLETIKA </a:t>
            </a:r>
            <a:r>
              <a:rPr lang="hr-HR" sz="3600" b="0" strike="noStrike" spc="-1" dirty="0">
                <a:latin typeface="Arial"/>
                <a:ea typeface="DejaVu Sans"/>
              </a:rPr>
              <a:t>(7.i 8. razredi), Poreč, 27. listopada 2022.</a:t>
            </a:r>
            <a:br>
              <a:rPr lang="hr-HR" sz="3600" b="0" strike="noStrike" spc="-1" dirty="0">
                <a:latin typeface="Arial"/>
              </a:rPr>
            </a:b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CDE3028-D72D-C5DD-EF9E-8398C24410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0" indent="0">
              <a:lnSpc>
                <a:spcPct val="90000"/>
              </a:lnSpc>
              <a:buClr>
                <a:srgbClr val="000000"/>
              </a:buClr>
              <a:buNone/>
            </a:pPr>
            <a:r>
              <a:rPr lang="hr-HR" sz="2400" b="1" strike="noStrike" spc="-1" dirty="0">
                <a:latin typeface="Arial"/>
                <a:ea typeface="DejaVu Sans"/>
              </a:rPr>
              <a:t>DJEČACI</a:t>
            </a:r>
            <a:r>
              <a:rPr lang="hr-HR" sz="2400" b="0" strike="noStrike" spc="-1" dirty="0">
                <a:latin typeface="Arial"/>
                <a:ea typeface="DejaVu Sans"/>
              </a:rPr>
              <a:t>:  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hr-HR" sz="2400" b="1" strike="noStrike" spc="-1" dirty="0">
                <a:latin typeface="Arial"/>
                <a:ea typeface="DejaVu Sans"/>
              </a:rPr>
              <a:t>Mate </a:t>
            </a:r>
            <a:r>
              <a:rPr lang="hr-HR" sz="2400" b="1" strike="noStrike" spc="-1" dirty="0" err="1">
                <a:latin typeface="Arial"/>
                <a:ea typeface="DejaVu Sans"/>
              </a:rPr>
              <a:t>Udovičić,Marko</a:t>
            </a:r>
            <a:r>
              <a:rPr lang="hr-HR" sz="2400" b="1" strike="noStrike" spc="-1" dirty="0">
                <a:latin typeface="Arial"/>
                <a:ea typeface="DejaVu Sans"/>
              </a:rPr>
              <a:t> </a:t>
            </a:r>
            <a:r>
              <a:rPr lang="hr-HR" sz="2400" b="1" strike="noStrike" spc="-1" dirty="0" err="1">
                <a:latin typeface="Arial"/>
                <a:ea typeface="DejaVu Sans"/>
              </a:rPr>
              <a:t>Dušić,Roko</a:t>
            </a:r>
            <a:r>
              <a:rPr lang="hr-HR" sz="2400" b="1" strike="noStrike" spc="-1" dirty="0">
                <a:latin typeface="Arial"/>
                <a:ea typeface="DejaVu Sans"/>
              </a:rPr>
              <a:t> </a:t>
            </a:r>
            <a:r>
              <a:rPr lang="hr-HR" sz="2400" b="1" strike="noStrike" spc="-1" dirty="0" err="1">
                <a:latin typeface="Arial"/>
                <a:ea typeface="DejaVu Sans"/>
              </a:rPr>
              <a:t>Božiković,Lino</a:t>
            </a:r>
            <a:r>
              <a:rPr lang="hr-HR" sz="2400" b="1" strike="noStrike" spc="-1" dirty="0">
                <a:latin typeface="Arial"/>
                <a:ea typeface="DejaVu Sans"/>
              </a:rPr>
              <a:t> </a:t>
            </a:r>
            <a:r>
              <a:rPr lang="hr-HR" sz="2400" b="1" strike="noStrike" spc="-1" dirty="0" err="1">
                <a:latin typeface="Arial"/>
                <a:ea typeface="DejaVu Sans"/>
              </a:rPr>
              <a:t>Družeta,Vito</a:t>
            </a:r>
            <a:r>
              <a:rPr lang="hr-HR" sz="2400" b="1" strike="noStrike" spc="-1" dirty="0">
                <a:latin typeface="Arial"/>
                <a:ea typeface="DejaVu Sans"/>
              </a:rPr>
              <a:t> </a:t>
            </a:r>
            <a:r>
              <a:rPr lang="hr-HR" sz="2400" b="1" strike="noStrike" spc="-1" dirty="0" err="1">
                <a:latin typeface="Arial"/>
                <a:ea typeface="DejaVu Sans"/>
              </a:rPr>
              <a:t>Dušić,Mateo</a:t>
            </a:r>
            <a:r>
              <a:rPr lang="hr-HR" sz="2400" b="1" strike="noStrike" spc="-1" dirty="0">
                <a:latin typeface="Arial"/>
                <a:ea typeface="DejaVu Sans"/>
              </a:rPr>
              <a:t> </a:t>
            </a:r>
            <a:r>
              <a:rPr lang="hr-HR" sz="2400" b="1" strike="noStrike" spc="-1" dirty="0" err="1">
                <a:latin typeface="Arial"/>
                <a:ea typeface="DejaVu Sans"/>
              </a:rPr>
              <a:t>Benazić</a:t>
            </a:r>
            <a:r>
              <a:rPr lang="hr-HR" sz="2400" b="1" strike="noStrike" spc="-1" dirty="0">
                <a:latin typeface="Arial"/>
                <a:ea typeface="DejaVu Sans"/>
              </a:rPr>
              <a:t>:</a:t>
            </a:r>
            <a:r>
              <a:rPr lang="hr-HR" sz="2400" b="0" strike="noStrike" spc="-1" dirty="0">
                <a:latin typeface="Arial"/>
                <a:ea typeface="DejaVu Sans"/>
              </a:rPr>
              <a:t> MŠ </a:t>
            </a:r>
            <a:r>
              <a:rPr lang="hr-HR" sz="2400" b="0" strike="noStrike" spc="-1" dirty="0" err="1">
                <a:latin typeface="Arial"/>
                <a:ea typeface="DejaVu Sans"/>
              </a:rPr>
              <a:t>Pazin,Gabriel</a:t>
            </a: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latin typeface="Arial"/>
                <a:ea typeface="DejaVu Sans"/>
              </a:rPr>
              <a:t>Jakus,David</a:t>
            </a: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latin typeface="Arial"/>
                <a:ea typeface="DejaVu Sans"/>
              </a:rPr>
              <a:t>Benčić,Lucian</a:t>
            </a: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latin typeface="Arial"/>
                <a:ea typeface="DejaVu Sans"/>
              </a:rPr>
              <a:t>Oplanić:PŠ</a:t>
            </a: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latin typeface="Arial"/>
                <a:ea typeface="DejaVu Sans"/>
              </a:rPr>
              <a:t>Tinjan,Simon</a:t>
            </a: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latin typeface="Arial"/>
                <a:ea typeface="DejaVu Sans"/>
              </a:rPr>
              <a:t>Lakošeljac:PŠ</a:t>
            </a: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latin typeface="Arial"/>
                <a:ea typeface="DejaVu Sans"/>
              </a:rPr>
              <a:t>Karojba</a:t>
            </a:r>
            <a:r>
              <a:rPr lang="hr-HR" sz="2400" b="0" strike="noStrike" spc="-1" dirty="0">
                <a:latin typeface="Arial"/>
                <a:ea typeface="DejaVu Sans"/>
              </a:rPr>
              <a:t>- </a:t>
            </a:r>
            <a:r>
              <a:rPr lang="hr-HR" sz="2400" b="1" strike="noStrike" spc="-1" dirty="0">
                <a:latin typeface="Arial"/>
                <a:ea typeface="DejaVu Sans"/>
              </a:rPr>
              <a:t>2. mjesto</a:t>
            </a: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endParaRPr lang="hr-HR" spc="-1" dirty="0">
              <a:latin typeface="Arial"/>
              <a:ea typeface="DejaVu Sans"/>
            </a:endParaRPr>
          </a:p>
          <a:p>
            <a:pPr>
              <a:lnSpc>
                <a:spcPct val="90000"/>
              </a:lnSpc>
            </a:pPr>
            <a:r>
              <a:rPr lang="hr-HR" sz="2400" b="0" strike="noStrike" spc="-1" dirty="0">
                <a:latin typeface="Arial"/>
                <a:ea typeface="DejaVu Sans"/>
              </a:rPr>
              <a:t>mentor: Dalibor Radović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52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A034A9-FE5D-34DA-0483-F75F170C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b="0" strike="noStrike" spc="-1" dirty="0">
                <a:solidFill>
                  <a:srgbClr val="FF0000"/>
                </a:solidFill>
                <a:latin typeface="+mj-lt"/>
                <a:ea typeface="DejaVu Sans"/>
              </a:rPr>
              <a:t>ATLETIKA - DRŽAVNO NATJECANJE ZA UČENIKE SA INTELEKTUALNIM POTEŠKOĆAMA- dječaci</a:t>
            </a:r>
            <a:br>
              <a:rPr lang="hr-HR" sz="2800" dirty="0">
                <a:latin typeface="+mj-lt"/>
              </a:rPr>
            </a:br>
            <a:r>
              <a:rPr lang="hr-HR" sz="2800" b="0" strike="noStrike" spc="-1" dirty="0">
                <a:latin typeface="+mj-lt"/>
                <a:ea typeface="DejaVu Sans"/>
              </a:rPr>
              <a:t>(7.i 8.razredi), Poreč-Pula, 06.-08.ožujka 2023</a:t>
            </a:r>
            <a:endParaRPr lang="hr-HR" sz="2800" dirty="0">
              <a:latin typeface="+mj-lt"/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0352D62-6687-C26D-9CB4-6DA5F7EE8F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 b="0" strike="noStrike" spc="-1" dirty="0">
                <a:latin typeface="Arial"/>
                <a:ea typeface="DejaVu Sans"/>
              </a:rPr>
              <a:t>LUKA SIROTIĆ:DRŽAVNI PRVAK NA 400m-1.mjesto.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hr-HR" sz="2400" b="0" strike="noStrike" spc="-1" dirty="0">
                <a:latin typeface="Arial"/>
                <a:ea typeface="DejaVu Sans"/>
              </a:rPr>
              <a:t>skok u dalj:7.mjesto</a:t>
            </a:r>
            <a:endParaRPr lang="hr-HR" spc="-1" dirty="0">
              <a:latin typeface="Arial"/>
              <a:ea typeface="DejaVu Sans"/>
            </a:endParaRPr>
          </a:p>
          <a:p>
            <a:pPr>
              <a:lnSpc>
                <a:spcPct val="90000"/>
              </a:lnSpc>
            </a:pPr>
            <a:r>
              <a:rPr lang="hr-HR" sz="2400" b="0" strike="noStrike" spc="-1" dirty="0" err="1">
                <a:latin typeface="Arial"/>
                <a:ea typeface="DejaVu Sans"/>
              </a:rPr>
              <a:t>mentor:Dalibor</a:t>
            </a:r>
            <a:r>
              <a:rPr lang="hr-HR" sz="2400" b="0" strike="noStrike" spc="-1" dirty="0">
                <a:latin typeface="Arial"/>
                <a:ea typeface="DejaVu Sans"/>
              </a:rPr>
              <a:t> Radović</a:t>
            </a:r>
            <a:endParaRPr lang="hr-HR" sz="2400" b="0" strike="noStrike" spc="-1" dirty="0">
              <a:latin typeface="Arial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606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4EA7E8-9FC0-9625-E1A3-648735969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strike="noStrike" spc="-1" dirty="0" err="1">
                <a:solidFill>
                  <a:srgbClr val="FF0000"/>
                </a:solidFill>
                <a:latin typeface="+mj-lt"/>
                <a:ea typeface="DejaVu Sans"/>
              </a:rPr>
              <a:t>FUTSAL,djevojčice</a:t>
            </a:r>
            <a:r>
              <a:rPr lang="hr-HR" sz="3600" b="1" strike="noStrike" spc="-1" dirty="0">
                <a:solidFill>
                  <a:srgbClr val="FF0000"/>
                </a:solidFill>
                <a:latin typeface="+mj-lt"/>
                <a:ea typeface="DejaVu Sans"/>
              </a:rPr>
              <a:t> </a:t>
            </a:r>
            <a:r>
              <a:rPr lang="hr-HR" sz="3600" b="1" strike="noStrike" spc="-1" dirty="0">
                <a:latin typeface="+mj-lt"/>
                <a:ea typeface="DejaVu Sans"/>
              </a:rPr>
              <a:t>- </a:t>
            </a:r>
            <a:r>
              <a:rPr lang="hr-HR" sz="3600" b="0" strike="noStrike" spc="-1" dirty="0">
                <a:latin typeface="+mj-lt"/>
                <a:ea typeface="DejaVu Sans"/>
              </a:rPr>
              <a:t>(7. i 8. razredi), </a:t>
            </a:r>
            <a:br>
              <a:rPr lang="hr-HR" dirty="0">
                <a:latin typeface="+mj-lt"/>
              </a:rPr>
            </a:br>
            <a:r>
              <a:rPr lang="hr-HR" sz="3600" b="0" strike="noStrike" spc="-1" dirty="0">
                <a:latin typeface="+mj-lt"/>
                <a:ea typeface="DejaVu Sans"/>
              </a:rPr>
              <a:t>Poreč,01. veljače, 2023.  </a:t>
            </a:r>
            <a:br>
              <a:rPr lang="hr-HR" sz="3600" b="0" strike="noStrike" spc="-1" dirty="0">
                <a:latin typeface="Arial"/>
              </a:rPr>
            </a:b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5DFA2C4-7566-2C0C-4C1A-A4A3C786F4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5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2000" b="1" strike="noStrike" spc="-1" dirty="0">
                <a:latin typeface="+mn-lt"/>
                <a:ea typeface="DejaVu Sans"/>
              </a:rPr>
              <a:t>DJEVOJČICE:</a:t>
            </a:r>
            <a:r>
              <a:rPr lang="hr-HR" sz="2000" b="0" strike="noStrike" spc="-1" dirty="0">
                <a:latin typeface="+mn-lt"/>
                <a:ea typeface="DejaVu Sans"/>
              </a:rPr>
              <a:t> </a:t>
            </a:r>
            <a:r>
              <a:rPr lang="hr-HR" sz="20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Ana </a:t>
            </a:r>
            <a:r>
              <a:rPr lang="hr-HR" sz="2000" b="1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Jurcola</a:t>
            </a:r>
            <a:r>
              <a:rPr lang="hr-HR" sz="20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 (</a:t>
            </a:r>
            <a:r>
              <a:rPr lang="hr-HR" sz="2000" b="1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Trviž</a:t>
            </a:r>
            <a:r>
              <a:rPr lang="hr-HR" sz="20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), Ana </a:t>
            </a:r>
            <a:r>
              <a:rPr lang="hr-HR" sz="2000" b="1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Ujčić</a:t>
            </a:r>
            <a:r>
              <a:rPr lang="hr-HR" sz="20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Mia Jovičić, Sara Rabac, Lena </a:t>
            </a:r>
            <a:r>
              <a:rPr lang="hr-HR" sz="2000" b="1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Žufić</a:t>
            </a:r>
            <a:r>
              <a:rPr lang="hr-HR" sz="20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Petra </a:t>
            </a:r>
            <a:r>
              <a:rPr lang="hr-HR" sz="2000" b="1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Kalac</a:t>
            </a:r>
            <a:r>
              <a:rPr lang="hr-HR" sz="20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Petra Grah, Ana Bratulić, Eni </a:t>
            </a:r>
            <a:r>
              <a:rPr lang="hr-HR" sz="2000" b="1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Škropeta</a:t>
            </a:r>
            <a:r>
              <a:rPr lang="hr-HR" sz="20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 i Lucia </a:t>
            </a:r>
            <a:r>
              <a:rPr lang="hr-HR" sz="2000" b="1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Grabrović</a:t>
            </a:r>
            <a:r>
              <a:rPr lang="hr-HR" sz="20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 (MŠ Pazin).</a:t>
            </a:r>
            <a:endParaRPr lang="hr-HR" sz="2000" spc="-1" dirty="0">
              <a:solidFill>
                <a:schemeClr val="bg1"/>
              </a:solidFill>
              <a:latin typeface="+mn-lt"/>
              <a:ea typeface="DejaVu Sans"/>
            </a:endParaRPr>
          </a:p>
          <a:p>
            <a:pPr marL="216000" indent="-215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2000" b="0" strike="noStrike" spc="-1" dirty="0">
                <a:latin typeface="+mn-lt"/>
                <a:ea typeface="DejaVu Sans"/>
              </a:rPr>
              <a:t>5.mjesto</a:t>
            </a:r>
            <a:endParaRPr lang="hr-HR" sz="2000" spc="-1" dirty="0">
              <a:latin typeface="+mn-lt"/>
              <a:ea typeface="DejaVu Sans"/>
            </a:endParaRPr>
          </a:p>
          <a:p>
            <a:pPr marL="216000" indent="-215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hr-HR" sz="2000" b="0" strike="noStrike" spc="-1" dirty="0" err="1">
                <a:latin typeface="+mn-lt"/>
                <a:ea typeface="DejaVu Sans"/>
              </a:rPr>
              <a:t>mentor:Dalibor</a:t>
            </a:r>
            <a:r>
              <a:rPr lang="hr-HR" sz="2000" b="0" strike="noStrike" spc="-1" dirty="0">
                <a:latin typeface="+mn-lt"/>
                <a:ea typeface="DejaVu Sans"/>
              </a:rPr>
              <a:t> Radović</a:t>
            </a:r>
            <a:endParaRPr lang="hr-HR" sz="2000" b="0" strike="noStrike" spc="-1" dirty="0">
              <a:latin typeface="+mn-lt"/>
            </a:endParaRPr>
          </a:p>
          <a:p>
            <a:pPr marL="762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470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09D10A-BAE3-540F-B91A-2FD0706C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spc="-1" dirty="0">
                <a:solidFill>
                  <a:srgbClr val="FF0000"/>
                </a:solidFill>
                <a:latin typeface="+mj-lt"/>
                <a:ea typeface="DejaVu Sans"/>
              </a:rPr>
              <a:t>Državno natjecanje u atletici za dječake(5.i6.razredi),Vinkovci:02 i 03.06.2023.g.</a:t>
            </a:r>
            <a:br>
              <a:rPr lang="hr-HR" sz="3600" b="0" strike="noStrike" spc="-1" dirty="0">
                <a:latin typeface="+mj-lt"/>
              </a:rPr>
            </a:br>
            <a:endParaRPr lang="hr-HR" dirty="0">
              <a:latin typeface="+mj-lt"/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78820B-E70D-E2C9-7714-CB25C74004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tek će se održati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536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350EC3-E048-2FD7-2109-295C35399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strike="noStrike" cap="all" spc="-1" dirty="0">
                <a:solidFill>
                  <a:srgbClr val="FF0000"/>
                </a:solidFill>
                <a:latin typeface="Arial"/>
                <a:ea typeface="DejaVu Sans"/>
              </a:rPr>
              <a:t>Kros-</a:t>
            </a:r>
            <a:r>
              <a:rPr lang="hr-HR" sz="3600" b="0" strike="noStrike" cap="all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3600" b="0" strike="noStrike" spc="-1" dirty="0">
                <a:latin typeface="Arial"/>
                <a:ea typeface="DejaVu Sans"/>
              </a:rPr>
              <a:t>(5. i 6. razredi), Rovinj,  19. listopada 2022.</a:t>
            </a:r>
            <a:br>
              <a:rPr lang="hr-HR" sz="3600" b="0" strike="noStrike" spc="-1" dirty="0">
                <a:latin typeface="Arial"/>
              </a:rPr>
            </a:b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0F4B11A-EC32-280E-64C6-AC0B7C3B0F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sz="2400" b="1" strike="noStrike" cap="all" spc="-1" dirty="0" err="1">
                <a:latin typeface="Arial"/>
                <a:ea typeface="DejaVu Sans"/>
              </a:rPr>
              <a:t>dječaci</a:t>
            </a:r>
            <a:r>
              <a:rPr lang="hr-HR" sz="2400" b="0" strike="noStrike" cap="all" spc="-1" dirty="0" err="1">
                <a:latin typeface="Arial"/>
                <a:ea typeface="DejaVu Sans"/>
              </a:rPr>
              <a:t>:Jan</a:t>
            </a:r>
            <a:r>
              <a:rPr lang="hr-HR" sz="2400" b="0" strike="noStrike" cap="all" spc="-1" dirty="0">
                <a:latin typeface="Arial"/>
                <a:ea typeface="DejaVu Sans"/>
              </a:rPr>
              <a:t> </a:t>
            </a:r>
            <a:r>
              <a:rPr lang="hr-HR" sz="2400" b="0" strike="noStrike" cap="all" spc="-1" dirty="0" err="1">
                <a:latin typeface="Arial"/>
                <a:ea typeface="DejaVu Sans"/>
              </a:rPr>
              <a:t>fonović,Paolo</a:t>
            </a:r>
            <a:r>
              <a:rPr lang="hr-HR" sz="2400" b="0" strike="noStrike" cap="all" spc="-1" dirty="0">
                <a:latin typeface="Arial"/>
                <a:ea typeface="DejaVu Sans"/>
              </a:rPr>
              <a:t> </a:t>
            </a:r>
            <a:r>
              <a:rPr lang="hr-HR" sz="2400" b="0" strike="noStrike" cap="all" spc="-1" dirty="0" err="1">
                <a:latin typeface="Arial"/>
                <a:ea typeface="DejaVu Sans"/>
              </a:rPr>
              <a:t>družetić,ivan</a:t>
            </a:r>
            <a:r>
              <a:rPr lang="hr-HR" sz="2400" b="0" strike="noStrike" cap="all" spc="-1" dirty="0">
                <a:latin typeface="Arial"/>
                <a:ea typeface="DejaVu Sans"/>
              </a:rPr>
              <a:t> </a:t>
            </a:r>
            <a:r>
              <a:rPr lang="hr-HR" sz="2400" b="0" strike="noStrike" cap="all" spc="-1" dirty="0" err="1">
                <a:latin typeface="Arial"/>
                <a:ea typeface="DejaVu Sans"/>
              </a:rPr>
              <a:t>družetić,noa</a:t>
            </a:r>
            <a:r>
              <a:rPr lang="hr-HR" sz="2400" b="0" strike="noStrike" cap="all" spc="-1" dirty="0">
                <a:latin typeface="Arial"/>
                <a:ea typeface="DejaVu Sans"/>
              </a:rPr>
              <a:t> </a:t>
            </a:r>
            <a:r>
              <a:rPr lang="hr-HR" sz="2400" b="0" strike="noStrike" cap="all" spc="-1" dirty="0" err="1">
                <a:latin typeface="Arial"/>
                <a:ea typeface="DejaVu Sans"/>
              </a:rPr>
              <a:t>cvijanović</a:t>
            </a:r>
            <a:r>
              <a:rPr lang="hr-HR" sz="2400" b="0" strike="noStrike" cap="all" spc="-1" dirty="0">
                <a:latin typeface="Arial"/>
                <a:ea typeface="DejaVu Sans"/>
              </a:rPr>
              <a:t>:</a:t>
            </a:r>
            <a:r>
              <a:rPr lang="hr-HR" sz="2400" b="1" strike="noStrike" spc="-1" dirty="0">
                <a:latin typeface="Arial"/>
                <a:ea typeface="DejaVu Sans"/>
              </a:rPr>
              <a:t> </a:t>
            </a:r>
            <a:r>
              <a:rPr lang="hr-HR" sz="2400" b="0" strike="noStrike" spc="-1" dirty="0">
                <a:latin typeface="Arial"/>
                <a:ea typeface="DejaVu Sans"/>
              </a:rPr>
              <a:t>MŠ Pazin</a:t>
            </a: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latin typeface="Arial"/>
                <a:ea typeface="DejaVu Sans"/>
              </a:rPr>
              <a:t> </a:t>
            </a:r>
            <a:r>
              <a:rPr lang="hr-HR" sz="2400" b="1" strike="noStrike" spc="-1" dirty="0">
                <a:latin typeface="Arial"/>
                <a:ea typeface="DejaVu Sans"/>
              </a:rPr>
              <a:t>4.mjesto</a:t>
            </a:r>
            <a:endParaRPr lang="hr-HR" spc="-1" dirty="0"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latin typeface="Arial"/>
                <a:ea typeface="DejaVu Sans"/>
              </a:rPr>
              <a:t>mentor: Dalibor Radović </a:t>
            </a:r>
            <a:endParaRPr lang="hr-HR" sz="2400" b="0" strike="noStrike" spc="-1" dirty="0">
              <a:latin typeface="Arial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537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ED811E-2FB0-E6BF-0216-6DD8CA712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KROS</a:t>
            </a:r>
            <a:r>
              <a:rPr lang="hr-HR" sz="3600" b="0" spc="-1" dirty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lang="hr-HR" sz="3600" spc="-1" dirty="0">
                <a:latin typeface="Arial"/>
                <a:ea typeface="DejaVu Sans"/>
              </a:rPr>
              <a:t>–dječaci ( 7. i 8. razredi )</a:t>
            </a:r>
            <a:r>
              <a:rPr lang="hr-HR" sz="3600" b="0" strike="noStrike" spc="-1" dirty="0">
                <a:latin typeface="Arial"/>
                <a:ea typeface="DejaVu Sans"/>
              </a:rPr>
              <a:t>, Rovinj,  21. listopada 2022.</a:t>
            </a:r>
            <a:br>
              <a:rPr lang="hr-HR" sz="3600" b="0" strike="noStrike" spc="-1" dirty="0">
                <a:latin typeface="Arial"/>
              </a:rPr>
            </a:b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B8712D-332B-0B75-7ABF-1E723D34EF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DJEČACI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:  </a:t>
            </a:r>
            <a:endParaRPr lang="hr-HR" sz="2400" b="0" strike="noStrike" spc="-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hr-HR" sz="2400" b="1" strike="noStrike" spc="-1" dirty="0">
                <a:solidFill>
                  <a:schemeClr val="bg1"/>
                </a:solidFill>
                <a:latin typeface="+mn-lt"/>
                <a:ea typeface="DejaVu Sans"/>
              </a:rPr>
              <a:t> 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Marko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Dušić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Simon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Lakošeljac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(PŠ KAROJBA), Tino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Majcan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, Suri Spremo Hodžić, Vito </a:t>
            </a:r>
            <a:r>
              <a:rPr lang="hr-HR" sz="2400" b="0" strike="noStrike" spc="-1" dirty="0" err="1">
                <a:solidFill>
                  <a:schemeClr val="bg1"/>
                </a:solidFill>
                <a:latin typeface="+mn-lt"/>
                <a:ea typeface="DejaVu Sans"/>
              </a:rPr>
              <a:t>Dušić</a:t>
            </a: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 (bolestan). </a:t>
            </a: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solidFill>
                  <a:schemeClr val="bg1"/>
                </a:solidFill>
                <a:latin typeface="+mn-lt"/>
                <a:ea typeface="DejaVu Sans"/>
              </a:rPr>
              <a:t>mentor: Dalibor Radović</a:t>
            </a:r>
            <a:endParaRPr lang="hr-HR" spc="-1" dirty="0">
              <a:solidFill>
                <a:schemeClr val="bg1"/>
              </a:solidFill>
              <a:latin typeface="+mn-lt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hr-HR" sz="2400" b="0" strike="noStrike" spc="-1" dirty="0">
                <a:latin typeface="+mn-lt"/>
                <a:ea typeface="DejaVu Sans"/>
              </a:rPr>
              <a:t>5.MJESTO</a:t>
            </a:r>
            <a:endParaRPr lang="hr-HR" sz="2400" b="0" strike="noStrike" spc="-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786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722565-12FE-5BCA-D6B3-729FC629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solidFill>
                  <a:srgbClr val="FF0000"/>
                </a:solidFill>
                <a:latin typeface="+mj-lt"/>
              </a:rPr>
              <a:t>Proglašenje najuspješnijih ŠSD–a Istarske županije</a:t>
            </a:r>
            <a:endParaRPr lang="hr-HR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63F54B9-796A-88A3-A415-8851A25946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>
                <a:latin typeface="+mn-lt"/>
              </a:rPr>
              <a:t>U kategoriji ( 5. i 6. razreda ) – 3.mjesto </a:t>
            </a:r>
          </a:p>
          <a:p>
            <a:r>
              <a:rPr lang="hr-HR" dirty="0">
                <a:latin typeface="+mn-lt"/>
              </a:rPr>
              <a:t>U kategoriji ( 7. i 8. razreda )- 1.mjesto</a:t>
            </a:r>
          </a:p>
          <a:p>
            <a:r>
              <a:rPr lang="hr-HR" dirty="0">
                <a:latin typeface="+mn-lt"/>
              </a:rPr>
              <a:t>Najuspješniji mentor u konkurenciji za 7. i 8. razrede za školsku godinu 2021./2022. god. – Dalibor Radović</a:t>
            </a:r>
          </a:p>
        </p:txBody>
      </p:sp>
    </p:spTree>
    <p:extLst>
      <p:ext uri="{BB962C8B-B14F-4D97-AF65-F5344CB8AC3E}">
        <p14:creationId xmlns:p14="http://schemas.microsoft.com/office/powerpoint/2010/main" val="32264928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rgbClr val="000000"/>
      </a:dk1>
      <a:lt1>
        <a:srgbClr val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DFE69A2F998C4B95485F96F3B38C1E" ma:contentTypeVersion="4" ma:contentTypeDescription="Create a new document." ma:contentTypeScope="" ma:versionID="59e5c4102e168a179f0742b9aa8b00f7">
  <xsd:schema xmlns:xsd="http://www.w3.org/2001/XMLSchema" xmlns:xs="http://www.w3.org/2001/XMLSchema" xmlns:p="http://schemas.microsoft.com/office/2006/metadata/properties" xmlns:ns3="7f3c9a68-c99f-43a7-928e-5d35139c93fe" targetNamespace="http://schemas.microsoft.com/office/2006/metadata/properties" ma:root="true" ma:fieldsID="43fd56c8c985e9c4319ab7d10f275c63" ns3:_="">
    <xsd:import namespace="7f3c9a68-c99f-43a7-928e-5d35139c93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9a68-c99f-43a7-928e-5d35139c93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EB6CA7-642B-4E80-B3F1-45B3F4D81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3c9a68-c99f-43a7-928e-5d35139c93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B5333D-4080-453C-8AF5-F6BF88EC77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D8BE58-3508-4790-9166-DBE1944BF53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636</Words>
  <Application>Microsoft Office PowerPoint</Application>
  <PresentationFormat>Široki zaslon</PresentationFormat>
  <Paragraphs>46</Paragraphs>
  <Slides>11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Calibri</vt:lpstr>
      <vt:lpstr>Arial</vt:lpstr>
      <vt:lpstr>Trebuchet MS</vt:lpstr>
      <vt:lpstr>Berlin</vt:lpstr>
      <vt:lpstr>SPORTSKA NATJECANJA 2022./2023.</vt:lpstr>
      <vt:lpstr>ATLETIKA (5.i 6. razredi), Poreč, 25. listopada 2022. </vt:lpstr>
      <vt:lpstr>ATLETIKA (7.i 8. razredi), Poreč, 27. listopada 2022. </vt:lpstr>
      <vt:lpstr>ATLETIKA - DRŽAVNO NATJECANJE ZA UČENIKE SA INTELEKTUALNIM POTEŠKOĆAMA- dječaci (7.i 8.razredi), Poreč-Pula, 06.-08.ožujka 2023</vt:lpstr>
      <vt:lpstr>FUTSAL,djevojčice - (7. i 8. razredi),  Poreč,01. veljače, 2023.   </vt:lpstr>
      <vt:lpstr>Državno natjecanje u atletici za dječake(5.i6.razredi),Vinkovci:02 i 03.06.2023.g. </vt:lpstr>
      <vt:lpstr>Kros- (5. i 6. razredi), Rovinj,  19. listopada 2022. </vt:lpstr>
      <vt:lpstr>KROS –dječaci ( 7. i 8. razredi ), Rovinj,  21. listopada 2022. </vt:lpstr>
      <vt:lpstr>Proglašenje najuspješnijih ŠSD–a Istarske županije</vt:lpstr>
      <vt:lpstr>GRANIČAR 12. listopada 2022. </vt:lpstr>
      <vt:lpstr>ŽUPANIJSKO PRVENSTVO U PLJOČKNJU Sv. Petru u Šumi, 4.travnja 2023.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NATJECANJA 2022./2023.</dc:title>
  <cp:lastModifiedBy>DALIBOR RADOVIĆ</cp:lastModifiedBy>
  <cp:revision>26</cp:revision>
  <cp:lastPrinted>2023-05-16T11:15:27Z</cp:lastPrinted>
  <dcterms:modified xsi:type="dcterms:W3CDTF">2023-05-16T14:36:03Z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0x010100CDDFE69A2F998C4B95485F96F3B38C1E</vt:lpwstr>
  </property>
</Properties>
</file>