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38" r:id="rId1"/>
  </p:sldMasterIdLst>
  <p:notesMasterIdLst>
    <p:notesMasterId r:id="rId52"/>
  </p:notesMasterIdLst>
  <p:sldIdLst>
    <p:sldId id="256" r:id="rId2"/>
    <p:sldId id="410" r:id="rId3"/>
    <p:sldId id="380" r:id="rId4"/>
    <p:sldId id="335" r:id="rId5"/>
    <p:sldId id="354" r:id="rId6"/>
    <p:sldId id="340" r:id="rId7"/>
    <p:sldId id="342" r:id="rId8"/>
    <p:sldId id="339" r:id="rId9"/>
    <p:sldId id="337" r:id="rId10"/>
    <p:sldId id="346" r:id="rId11"/>
    <p:sldId id="401" r:id="rId12"/>
    <p:sldId id="404" r:id="rId13"/>
    <p:sldId id="417" r:id="rId14"/>
    <p:sldId id="264" r:id="rId15"/>
    <p:sldId id="426" r:id="rId16"/>
    <p:sldId id="427" r:id="rId17"/>
    <p:sldId id="428" r:id="rId18"/>
    <p:sldId id="447" r:id="rId19"/>
    <p:sldId id="429" r:id="rId20"/>
    <p:sldId id="430" r:id="rId21"/>
    <p:sldId id="431" r:id="rId22"/>
    <p:sldId id="432" r:id="rId23"/>
    <p:sldId id="433" r:id="rId24"/>
    <p:sldId id="434" r:id="rId25"/>
    <p:sldId id="435" r:id="rId26"/>
    <p:sldId id="405" r:id="rId27"/>
    <p:sldId id="436" r:id="rId28"/>
    <p:sldId id="437" r:id="rId29"/>
    <p:sldId id="438" r:id="rId30"/>
    <p:sldId id="422" r:id="rId31"/>
    <p:sldId id="439" r:id="rId32"/>
    <p:sldId id="440" r:id="rId33"/>
    <p:sldId id="441" r:id="rId34"/>
    <p:sldId id="442" r:id="rId35"/>
    <p:sldId id="443" r:id="rId36"/>
    <p:sldId id="444" r:id="rId37"/>
    <p:sldId id="445" r:id="rId38"/>
    <p:sldId id="446" r:id="rId39"/>
    <p:sldId id="448" r:id="rId40"/>
    <p:sldId id="314" r:id="rId41"/>
    <p:sldId id="418" r:id="rId42"/>
    <p:sldId id="420" r:id="rId43"/>
    <p:sldId id="315" r:id="rId44"/>
    <p:sldId id="361" r:id="rId45"/>
    <p:sldId id="362" r:id="rId46"/>
    <p:sldId id="394" r:id="rId47"/>
    <p:sldId id="415" r:id="rId48"/>
    <p:sldId id="416" r:id="rId49"/>
    <p:sldId id="291" r:id="rId50"/>
    <p:sldId id="320" r:id="rId5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216" autoAdjust="0"/>
  </p:normalViewPr>
  <p:slideViewPr>
    <p:cSldViewPr snapToGrid="0">
      <p:cViewPr varScale="1">
        <p:scale>
          <a:sx n="92" d="100"/>
          <a:sy n="92" d="100"/>
        </p:scale>
        <p:origin x="28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D7833-1714-48A8-BD65-67A20A7E79DC}" type="datetimeFigureOut">
              <a:rPr lang="hr-HR" smtClean="0"/>
              <a:t>4.5.2023.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A9C3F-E59F-4469-AB4B-3480EFD2C89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7632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CA9C3F-E59F-4469-AB4B-3480EFD2C894}" type="slidenum">
              <a:rPr lang="hr-HR" smtClean="0"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1981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8E2-822B-4F7D-95E0-2D64288F888A}" type="datetimeFigureOut">
              <a:rPr lang="hr-HR" smtClean="0"/>
              <a:pPr/>
              <a:t>4.5.2023.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97C1E7FD-DBA7-4521-B6BE-A21E3097AF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081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8E2-822B-4F7D-95E0-2D64288F888A}" type="datetimeFigureOut">
              <a:rPr lang="hr-HR" smtClean="0"/>
              <a:pPr/>
              <a:t>4.5.2023.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7C1E7FD-DBA7-4521-B6BE-A21E3097AF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8519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8E2-822B-4F7D-95E0-2D64288F888A}" type="datetimeFigureOut">
              <a:rPr lang="hr-HR" smtClean="0"/>
              <a:pPr/>
              <a:t>4.5.2023.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7C1E7FD-DBA7-4521-B6BE-A21E3097AF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6740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8E2-822B-4F7D-95E0-2D64288F888A}" type="datetimeFigureOut">
              <a:rPr lang="hr-HR" smtClean="0"/>
              <a:pPr/>
              <a:t>4.5.2023.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7C1E7FD-DBA7-4521-B6BE-A21E3097AFD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2893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8E2-822B-4F7D-95E0-2D64288F888A}" type="datetimeFigureOut">
              <a:rPr lang="hr-HR" smtClean="0"/>
              <a:pPr/>
              <a:t>4.5.2023.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7C1E7FD-DBA7-4521-B6BE-A21E3097AF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4006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8E2-822B-4F7D-95E0-2D64288F888A}" type="datetimeFigureOut">
              <a:rPr lang="hr-HR" smtClean="0"/>
              <a:pPr/>
              <a:t>4.5.2023.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E7FD-DBA7-4521-B6BE-A21E3097AF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3932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8E2-822B-4F7D-95E0-2D64288F888A}" type="datetimeFigureOut">
              <a:rPr lang="hr-HR" smtClean="0"/>
              <a:pPr/>
              <a:t>4.5.2023.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E7FD-DBA7-4521-B6BE-A21E3097AF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3951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8E2-822B-4F7D-95E0-2D64288F888A}" type="datetimeFigureOut">
              <a:rPr lang="hr-HR" smtClean="0"/>
              <a:pPr/>
              <a:t>4.5.2023.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E7FD-DBA7-4521-B6BE-A21E3097AF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578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AA878E2-822B-4F7D-95E0-2D64288F888A}" type="datetimeFigureOut">
              <a:rPr lang="hr-HR" smtClean="0"/>
              <a:pPr/>
              <a:t>4.5.2023.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97C1E7FD-DBA7-4521-B6BE-A21E3097AF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396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8E2-822B-4F7D-95E0-2D64288F888A}" type="datetimeFigureOut">
              <a:rPr lang="hr-HR" smtClean="0"/>
              <a:pPr/>
              <a:t>4.5.2023.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E7FD-DBA7-4521-B6BE-A21E3097AF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8224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8E2-822B-4F7D-95E0-2D64288F888A}" type="datetimeFigureOut">
              <a:rPr lang="hr-HR" smtClean="0"/>
              <a:pPr/>
              <a:t>4.5.2023.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7C1E7FD-DBA7-4521-B6BE-A21E3097AF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499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8E2-822B-4F7D-95E0-2D64288F888A}" type="datetimeFigureOut">
              <a:rPr lang="hr-HR" smtClean="0"/>
              <a:pPr/>
              <a:t>4.5.2023.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E7FD-DBA7-4521-B6BE-A21E3097AF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0247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8E2-822B-4F7D-95E0-2D64288F888A}" type="datetimeFigureOut">
              <a:rPr lang="hr-HR" smtClean="0"/>
              <a:pPr/>
              <a:t>4.5.2023.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E7FD-DBA7-4521-B6BE-A21E3097AF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3898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8E2-822B-4F7D-95E0-2D64288F888A}" type="datetimeFigureOut">
              <a:rPr lang="hr-HR" smtClean="0"/>
              <a:pPr/>
              <a:t>4.5.2023.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E7FD-DBA7-4521-B6BE-A21E3097AF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843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8E2-822B-4F7D-95E0-2D64288F888A}" type="datetimeFigureOut">
              <a:rPr lang="hr-HR" smtClean="0"/>
              <a:pPr/>
              <a:t>4.5.2023.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E7FD-DBA7-4521-B6BE-A21E3097AF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6742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8E2-822B-4F7D-95E0-2D64288F888A}" type="datetimeFigureOut">
              <a:rPr lang="hr-HR" smtClean="0"/>
              <a:pPr/>
              <a:t>4.5.2023.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E7FD-DBA7-4521-B6BE-A21E3097AF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4551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78E2-822B-4F7D-95E0-2D64288F888A}" type="datetimeFigureOut">
              <a:rPr lang="hr-HR" smtClean="0"/>
              <a:pPr/>
              <a:t>4.5.2023.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E7FD-DBA7-4521-B6BE-A21E3097AF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84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878E2-822B-4F7D-95E0-2D64288F888A}" type="datetimeFigureOut">
              <a:rPr lang="hr-HR" smtClean="0"/>
              <a:pPr/>
              <a:t>4.5.2023.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1E7FD-DBA7-4521-B6BE-A21E3097AFD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6265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639" r:id="rId1"/>
    <p:sldLayoutId id="2147484640" r:id="rId2"/>
    <p:sldLayoutId id="2147484641" r:id="rId3"/>
    <p:sldLayoutId id="2147484642" r:id="rId4"/>
    <p:sldLayoutId id="2147484643" r:id="rId5"/>
    <p:sldLayoutId id="2147484644" r:id="rId6"/>
    <p:sldLayoutId id="2147484645" r:id="rId7"/>
    <p:sldLayoutId id="2147484646" r:id="rId8"/>
    <p:sldLayoutId id="2147484647" r:id="rId9"/>
    <p:sldLayoutId id="2147484648" r:id="rId10"/>
    <p:sldLayoutId id="2147484649" r:id="rId11"/>
    <p:sldLayoutId id="2147484650" r:id="rId12"/>
    <p:sldLayoutId id="2147484651" r:id="rId13"/>
    <p:sldLayoutId id="2147484652" r:id="rId14"/>
    <p:sldLayoutId id="2147484653" r:id="rId15"/>
    <p:sldLayoutId id="2147484654" r:id="rId16"/>
    <p:sldLayoutId id="214748465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NATJECANJA 2022./2023.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2400" b="1" dirty="0"/>
              <a:t>Osnovna škola Vladimira Nazora Pazin</a:t>
            </a:r>
          </a:p>
        </p:txBody>
      </p:sp>
    </p:spTree>
    <p:extLst>
      <p:ext uri="{BB962C8B-B14F-4D97-AF65-F5344CB8AC3E}">
        <p14:creationId xmlns:p14="http://schemas.microsoft.com/office/powerpoint/2010/main" val="845892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4311" y="577647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0000"/>
                </a:solidFill>
              </a:rPr>
              <a:t>TEHNIČKA KULTURA</a:t>
            </a:r>
            <a:br>
              <a:rPr lang="hr-HR" dirty="0"/>
            </a:br>
            <a:r>
              <a:rPr lang="hr-HR" dirty="0"/>
              <a:t>Pula, 16. ožujka 2023.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17812" y="1943100"/>
            <a:ext cx="9269414" cy="49149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r-HR" dirty="0"/>
              <a:t>5.  RAZRED</a:t>
            </a:r>
          </a:p>
          <a:p>
            <a:pPr marL="0" indent="0">
              <a:buNone/>
            </a:pPr>
            <a:r>
              <a:rPr lang="hr-HR" b="1" dirty="0">
                <a:effectLst/>
              </a:rPr>
              <a:t>Deni </a:t>
            </a:r>
            <a:r>
              <a:rPr lang="hr-HR" b="1" dirty="0" err="1">
                <a:effectLst/>
              </a:rPr>
              <a:t>Belac</a:t>
            </a:r>
            <a:r>
              <a:rPr lang="hr-HR" dirty="0">
                <a:effectLst/>
              </a:rPr>
              <a:t>, 5.r PŠ Lupoglav, mentor: </a:t>
            </a:r>
            <a:r>
              <a:rPr lang="hr-HR" b="1" dirty="0">
                <a:effectLst/>
              </a:rPr>
              <a:t>Igor Dorić </a:t>
            </a:r>
          </a:p>
          <a:p>
            <a:pPr marL="0" indent="0">
              <a:buNone/>
            </a:pPr>
            <a:r>
              <a:rPr lang="hr-HR" b="1" dirty="0">
                <a:effectLst/>
              </a:rPr>
              <a:t>Ivan </a:t>
            </a:r>
            <a:r>
              <a:rPr lang="hr-HR" b="1" dirty="0" err="1">
                <a:effectLst/>
              </a:rPr>
              <a:t>Radanović</a:t>
            </a:r>
            <a:r>
              <a:rPr lang="hr-HR" dirty="0">
                <a:effectLst/>
              </a:rPr>
              <a:t>, 5.r PŠ </a:t>
            </a:r>
            <a:r>
              <a:rPr lang="hr-HR" dirty="0" err="1">
                <a:effectLst/>
              </a:rPr>
              <a:t>Trviž</a:t>
            </a:r>
            <a:r>
              <a:rPr lang="hr-HR" dirty="0">
                <a:effectLst/>
              </a:rPr>
              <a:t>, mentor: </a:t>
            </a:r>
            <a:r>
              <a:rPr lang="hr-HR" b="1" dirty="0">
                <a:effectLst/>
              </a:rPr>
              <a:t>Tina </a:t>
            </a:r>
            <a:r>
              <a:rPr lang="hr-HR" b="1" dirty="0" err="1">
                <a:effectLst/>
              </a:rPr>
              <a:t>Mihelčić</a:t>
            </a:r>
            <a:r>
              <a:rPr lang="hr-HR" b="1" dirty="0">
                <a:effectLst/>
              </a:rPr>
              <a:t> </a:t>
            </a:r>
            <a:r>
              <a:rPr lang="hr-HR" b="1" dirty="0" err="1">
                <a:effectLst/>
              </a:rPr>
              <a:t>Sloković</a:t>
            </a:r>
            <a:endParaRPr lang="hr-HR" b="1" dirty="0">
              <a:effectLst/>
            </a:endParaRPr>
          </a:p>
          <a:p>
            <a:pPr>
              <a:buNone/>
            </a:pPr>
            <a:r>
              <a:rPr lang="hr-HR" dirty="0">
                <a:effectLst/>
              </a:rPr>
              <a:t>6. RAZRED</a:t>
            </a:r>
          </a:p>
          <a:p>
            <a:pPr marL="0" indent="0">
              <a:buNone/>
            </a:pPr>
            <a:r>
              <a:rPr lang="hr-HR" b="1" dirty="0">
                <a:effectLst/>
              </a:rPr>
              <a:t>Sara </a:t>
            </a:r>
            <a:r>
              <a:rPr lang="hr-HR" b="1" dirty="0" err="1">
                <a:effectLst/>
              </a:rPr>
              <a:t>Čiz</a:t>
            </a:r>
            <a:r>
              <a:rPr lang="hr-HR" dirty="0">
                <a:effectLst/>
              </a:rPr>
              <a:t>, 6.b MŠ Pazin, mentor: </a:t>
            </a:r>
            <a:r>
              <a:rPr lang="hr-HR" b="1" dirty="0">
                <a:effectLst/>
              </a:rPr>
              <a:t>Darko </a:t>
            </a:r>
            <a:r>
              <a:rPr lang="hr-HR" b="1" dirty="0" err="1">
                <a:effectLst/>
              </a:rPr>
              <a:t>Suman</a:t>
            </a:r>
            <a:endParaRPr lang="hr-HR" b="1" dirty="0">
              <a:effectLst/>
            </a:endParaRPr>
          </a:p>
          <a:p>
            <a:pPr marL="0" indent="0">
              <a:buNone/>
            </a:pPr>
            <a:r>
              <a:rPr lang="hr-HR" b="1" dirty="0" err="1">
                <a:effectLst/>
              </a:rPr>
              <a:t>Natan</a:t>
            </a:r>
            <a:r>
              <a:rPr lang="hr-HR" b="1" dirty="0">
                <a:effectLst/>
              </a:rPr>
              <a:t> </a:t>
            </a:r>
            <a:r>
              <a:rPr lang="hr-HR" b="1" dirty="0" err="1">
                <a:effectLst/>
              </a:rPr>
              <a:t>Zović</a:t>
            </a:r>
            <a:r>
              <a:rPr lang="hr-HR" b="1" dirty="0">
                <a:effectLst/>
              </a:rPr>
              <a:t>, </a:t>
            </a:r>
            <a:r>
              <a:rPr lang="hr-HR" dirty="0">
                <a:effectLst/>
              </a:rPr>
              <a:t>6.a MŠ Pazin, mentor: </a:t>
            </a:r>
            <a:r>
              <a:rPr lang="hr-HR" b="1" dirty="0">
                <a:effectLst/>
              </a:rPr>
              <a:t>Darko </a:t>
            </a:r>
            <a:r>
              <a:rPr lang="hr-HR" b="1" dirty="0" err="1">
                <a:effectLst/>
              </a:rPr>
              <a:t>suman</a:t>
            </a:r>
            <a:r>
              <a:rPr lang="hr-HR" b="1" dirty="0">
                <a:effectLst/>
              </a:rPr>
              <a:t> </a:t>
            </a:r>
          </a:p>
          <a:p>
            <a:pPr marL="0" indent="0">
              <a:buNone/>
            </a:pPr>
            <a:r>
              <a:rPr lang="hr-HR" b="1" dirty="0">
                <a:effectLst/>
              </a:rPr>
              <a:t>Deni </a:t>
            </a:r>
            <a:r>
              <a:rPr lang="hr-HR" b="1" dirty="0" err="1">
                <a:effectLst/>
              </a:rPr>
              <a:t>Bertetićć</a:t>
            </a:r>
            <a:r>
              <a:rPr lang="hr-HR" b="1" dirty="0">
                <a:effectLst/>
              </a:rPr>
              <a:t>, </a:t>
            </a:r>
            <a:r>
              <a:rPr lang="hr-HR" dirty="0">
                <a:effectLst/>
              </a:rPr>
              <a:t>6.a MŠ Pazin, mentor:</a:t>
            </a:r>
            <a:r>
              <a:rPr lang="hr-HR" b="1" dirty="0">
                <a:effectLst/>
              </a:rPr>
              <a:t> Darko </a:t>
            </a:r>
            <a:r>
              <a:rPr lang="hr-HR" b="1" dirty="0" err="1">
                <a:effectLst/>
              </a:rPr>
              <a:t>suman</a:t>
            </a:r>
            <a:r>
              <a:rPr lang="hr-HR" b="1" dirty="0">
                <a:effectLst/>
              </a:rPr>
              <a:t> </a:t>
            </a:r>
          </a:p>
          <a:p>
            <a:pPr marL="0" indent="0">
              <a:buNone/>
            </a:pPr>
            <a:endParaRPr lang="hr-HR" b="1" dirty="0">
              <a:effectLst/>
            </a:endParaRPr>
          </a:p>
          <a:p>
            <a:pPr>
              <a:buNone/>
            </a:pPr>
            <a:r>
              <a:rPr lang="hr-HR" dirty="0">
                <a:effectLst/>
              </a:rPr>
              <a:t>7. RAZRED</a:t>
            </a:r>
          </a:p>
          <a:p>
            <a:pPr marL="0" indent="0">
              <a:buNone/>
            </a:pPr>
            <a:r>
              <a:rPr lang="hr-HR" b="1" dirty="0" err="1">
                <a:effectLst/>
              </a:rPr>
              <a:t>Ilaria</a:t>
            </a:r>
            <a:r>
              <a:rPr lang="hr-HR" b="1" dirty="0">
                <a:effectLst/>
              </a:rPr>
              <a:t> </a:t>
            </a:r>
            <a:r>
              <a:rPr lang="hr-HR" b="1" dirty="0" err="1">
                <a:effectLst/>
              </a:rPr>
              <a:t>Tomišić</a:t>
            </a:r>
            <a:r>
              <a:rPr lang="hr-HR" b="1" dirty="0">
                <a:effectLst/>
              </a:rPr>
              <a:t>, </a:t>
            </a:r>
            <a:r>
              <a:rPr lang="hr-HR" dirty="0">
                <a:effectLst/>
              </a:rPr>
              <a:t>7.r PŠ Lupoglav, mentor: </a:t>
            </a:r>
            <a:r>
              <a:rPr lang="hr-HR" b="1" dirty="0">
                <a:effectLst/>
              </a:rPr>
              <a:t>Igor Dorić</a:t>
            </a:r>
          </a:p>
          <a:p>
            <a:pPr marL="0" indent="0">
              <a:buNone/>
            </a:pPr>
            <a:r>
              <a:rPr lang="hr-HR" b="1" dirty="0">
                <a:effectLst/>
              </a:rPr>
              <a:t>Tea </a:t>
            </a:r>
            <a:r>
              <a:rPr lang="hr-HR" b="1" dirty="0" err="1">
                <a:effectLst/>
              </a:rPr>
              <a:t>Urbančić</a:t>
            </a:r>
            <a:r>
              <a:rPr lang="hr-HR" b="1" dirty="0">
                <a:effectLst/>
              </a:rPr>
              <a:t>, </a:t>
            </a:r>
            <a:r>
              <a:rPr lang="hr-HR" dirty="0">
                <a:effectLst/>
              </a:rPr>
              <a:t>7.r PŠ Lupoglav, mentor: </a:t>
            </a:r>
            <a:r>
              <a:rPr lang="hr-HR" b="1" dirty="0">
                <a:effectLst/>
              </a:rPr>
              <a:t>Igor Dorić</a:t>
            </a:r>
          </a:p>
          <a:p>
            <a:pPr marL="0" indent="0">
              <a:buNone/>
            </a:pPr>
            <a:r>
              <a:rPr lang="hr-HR" b="1" dirty="0">
                <a:effectLst/>
              </a:rPr>
              <a:t>Vid </a:t>
            </a:r>
            <a:r>
              <a:rPr lang="hr-HR" b="1" dirty="0" err="1">
                <a:effectLst/>
              </a:rPr>
              <a:t>Suman</a:t>
            </a:r>
            <a:r>
              <a:rPr lang="hr-HR" b="1" dirty="0">
                <a:effectLst/>
              </a:rPr>
              <a:t>, </a:t>
            </a:r>
            <a:r>
              <a:rPr lang="hr-HR" dirty="0">
                <a:effectLst/>
              </a:rPr>
              <a:t>7.c MŠ Pazin, mentor: </a:t>
            </a:r>
            <a:r>
              <a:rPr lang="hr-HR" b="1" dirty="0">
                <a:effectLst/>
              </a:rPr>
              <a:t>Darko </a:t>
            </a:r>
            <a:r>
              <a:rPr lang="hr-HR" b="1" dirty="0" err="1">
                <a:effectLst/>
              </a:rPr>
              <a:t>Suman</a:t>
            </a:r>
            <a:endParaRPr lang="hr-HR" b="1" dirty="0">
              <a:effectLst/>
            </a:endParaRPr>
          </a:p>
          <a:p>
            <a:pPr marL="0" indent="0">
              <a:buNone/>
            </a:pPr>
            <a:r>
              <a:rPr lang="hr-HR" dirty="0">
                <a:effectLst/>
              </a:rPr>
              <a:t>8. RAZRED</a:t>
            </a:r>
          </a:p>
          <a:p>
            <a:pPr marL="0" indent="0">
              <a:buNone/>
            </a:pPr>
            <a:r>
              <a:rPr lang="hr-HR" b="1" dirty="0">
                <a:effectLst/>
              </a:rPr>
              <a:t>Leonarda </a:t>
            </a:r>
            <a:r>
              <a:rPr lang="hr-HR" b="1" dirty="0" err="1">
                <a:effectLst/>
              </a:rPr>
              <a:t>Lanča</a:t>
            </a:r>
            <a:r>
              <a:rPr lang="hr-HR" dirty="0">
                <a:effectLst/>
              </a:rPr>
              <a:t>, 8.c MŠ Pazin, mentor: </a:t>
            </a:r>
            <a:r>
              <a:rPr lang="hr-HR" b="1" dirty="0">
                <a:effectLst/>
              </a:rPr>
              <a:t>Darko </a:t>
            </a:r>
            <a:r>
              <a:rPr lang="hr-HR" b="1" dirty="0" err="1">
                <a:effectLst/>
              </a:rPr>
              <a:t>Suman</a:t>
            </a:r>
            <a:r>
              <a:rPr lang="hr-HR" b="1" dirty="0">
                <a:effectLst/>
              </a:rPr>
              <a:t> </a:t>
            </a:r>
          </a:p>
          <a:p>
            <a:pPr marL="0" indent="0">
              <a:buNone/>
            </a:pPr>
            <a:r>
              <a:rPr lang="hr-HR" b="1" dirty="0">
                <a:effectLst/>
              </a:rPr>
              <a:t>Matea </a:t>
            </a:r>
            <a:r>
              <a:rPr lang="hr-HR" b="1" dirty="0" err="1">
                <a:effectLst/>
              </a:rPr>
              <a:t>Gojtanić</a:t>
            </a:r>
            <a:r>
              <a:rPr lang="hr-HR" b="1" dirty="0">
                <a:effectLst/>
              </a:rPr>
              <a:t>,</a:t>
            </a:r>
            <a:r>
              <a:rPr lang="hr-HR" dirty="0">
                <a:effectLst/>
              </a:rPr>
              <a:t> 8.c MŠ Pazin, mentor: </a:t>
            </a:r>
            <a:r>
              <a:rPr lang="hr-HR" b="1" dirty="0">
                <a:effectLst/>
              </a:rPr>
              <a:t>Darko </a:t>
            </a:r>
            <a:r>
              <a:rPr lang="hr-HR" b="1" dirty="0" err="1">
                <a:effectLst/>
              </a:rPr>
              <a:t>Suman</a:t>
            </a:r>
            <a:endParaRPr lang="hr-HR" b="1" dirty="0">
              <a:effectLst/>
            </a:endParaRPr>
          </a:p>
          <a:p>
            <a:pPr marL="0" indent="0">
              <a:buNone/>
            </a:pPr>
            <a:r>
              <a:rPr lang="hr-HR" b="1" dirty="0">
                <a:effectLst/>
              </a:rPr>
              <a:t>Dora Seferović</a:t>
            </a:r>
            <a:r>
              <a:rPr lang="hr-HR" dirty="0">
                <a:effectLst/>
              </a:rPr>
              <a:t>, 8.c MŠ Pazin, mentor: </a:t>
            </a:r>
            <a:r>
              <a:rPr lang="hr-HR" b="1" dirty="0">
                <a:effectLst/>
              </a:rPr>
              <a:t>Darko </a:t>
            </a:r>
            <a:r>
              <a:rPr lang="hr-HR" b="1" dirty="0" err="1">
                <a:effectLst/>
              </a:rPr>
              <a:t>Suman</a:t>
            </a:r>
            <a:endParaRPr lang="hr-HR" b="1" dirty="0">
              <a:effectLst/>
            </a:endParaRPr>
          </a:p>
          <a:p>
            <a:pPr marL="0" indent="0">
              <a:buNone/>
            </a:pPr>
            <a:r>
              <a:rPr lang="hr-HR" b="1" dirty="0">
                <a:effectLst/>
              </a:rPr>
              <a:t>Ivana Hrvatin</a:t>
            </a:r>
            <a:r>
              <a:rPr lang="hr-HR" dirty="0">
                <a:effectLst/>
              </a:rPr>
              <a:t>, 8.b MŠ Pazin, mentor: </a:t>
            </a:r>
            <a:r>
              <a:rPr lang="hr-HR" b="1" dirty="0">
                <a:effectLst/>
              </a:rPr>
              <a:t>Darko </a:t>
            </a:r>
            <a:r>
              <a:rPr lang="hr-HR" b="1" dirty="0" err="1">
                <a:effectLst/>
              </a:rPr>
              <a:t>Suman</a:t>
            </a:r>
            <a:endParaRPr lang="hr-HR" b="1" dirty="0">
              <a:effectLst/>
            </a:endParaRPr>
          </a:p>
          <a:p>
            <a:pPr marL="0" indent="0">
              <a:buNone/>
            </a:pPr>
            <a:r>
              <a:rPr lang="hr-HR" b="1" dirty="0">
                <a:effectLst/>
              </a:rPr>
              <a:t>Hana Mršić</a:t>
            </a:r>
            <a:r>
              <a:rPr lang="hr-HR" dirty="0">
                <a:effectLst/>
              </a:rPr>
              <a:t>, 8.r PŠ </a:t>
            </a:r>
            <a:r>
              <a:rPr lang="hr-HR" dirty="0" err="1">
                <a:effectLst/>
              </a:rPr>
              <a:t>Tinjan</a:t>
            </a:r>
            <a:r>
              <a:rPr lang="hr-HR" dirty="0">
                <a:effectLst/>
              </a:rPr>
              <a:t>, mentor: </a:t>
            </a:r>
            <a:r>
              <a:rPr lang="hr-HR" b="1" dirty="0">
                <a:effectLst/>
              </a:rPr>
              <a:t>Jadranka Mrak</a:t>
            </a:r>
          </a:p>
          <a:p>
            <a:pPr marL="0" indent="0">
              <a:buNone/>
            </a:pPr>
            <a:endParaRPr lang="hr-HR" dirty="0">
              <a:highlight>
                <a:srgbClr val="FFFF00"/>
              </a:highlight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66150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4311" y="577647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0000"/>
                </a:solidFill>
              </a:rPr>
              <a:t>INFORMATIKA</a:t>
            </a:r>
            <a:br>
              <a:rPr lang="hr-HR" dirty="0"/>
            </a:br>
            <a:r>
              <a:rPr lang="hr-HR" dirty="0"/>
              <a:t>Višnjan, 17. veljače 2023.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84311" y="1848467"/>
            <a:ext cx="10018713" cy="39427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>
                <a:latin typeface="Arial" panose="020B0604020202020204" pitchFamily="34" charset="0"/>
              </a:rPr>
              <a:t>6. RAZRED</a:t>
            </a:r>
          </a:p>
          <a:p>
            <a:pPr marL="0" indent="0">
              <a:buNone/>
            </a:pPr>
            <a:r>
              <a:rPr lang="hr-HR" b="1" i="0" dirty="0">
                <a:effectLst/>
                <a:latin typeface="Arial" panose="020B0604020202020204" pitchFamily="34" charset="0"/>
              </a:rPr>
              <a:t>Iva Jerman</a:t>
            </a:r>
            <a:r>
              <a:rPr lang="hr-HR" b="0" i="0" dirty="0">
                <a:effectLst/>
                <a:latin typeface="Arial" panose="020B0604020202020204" pitchFamily="34" charset="0"/>
              </a:rPr>
              <a:t>, 6.c </a:t>
            </a:r>
            <a:r>
              <a:rPr lang="hr-HR" dirty="0">
                <a:effectLst/>
                <a:latin typeface="Arial" panose="020B0604020202020204" pitchFamily="34" charset="0"/>
              </a:rPr>
              <a:t>MŠ Pazin</a:t>
            </a:r>
            <a:r>
              <a:rPr lang="hr-HR" b="0" i="0" dirty="0">
                <a:effectLst/>
                <a:latin typeface="Arial" panose="020B0604020202020204" pitchFamily="34" charset="0"/>
              </a:rPr>
              <a:t>, mentorica: </a:t>
            </a:r>
            <a:r>
              <a:rPr lang="hr-HR" b="1" i="0" dirty="0">
                <a:effectLst/>
                <a:latin typeface="Arial" panose="020B0604020202020204" pitchFamily="34" charset="0"/>
              </a:rPr>
              <a:t>Matea </a:t>
            </a:r>
            <a:r>
              <a:rPr lang="hr-HR" b="1" i="0" dirty="0" err="1">
                <a:effectLst/>
                <a:latin typeface="Arial" panose="020B0604020202020204" pitchFamily="34" charset="0"/>
              </a:rPr>
              <a:t>Mofardin</a:t>
            </a:r>
            <a:r>
              <a:rPr lang="hr-HR" b="1" i="0" dirty="0">
                <a:effectLst/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hr-HR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hr-HR" b="0" i="0" dirty="0">
                <a:effectLst/>
                <a:latin typeface="Arial" panose="020B0604020202020204" pitchFamily="34" charset="0"/>
              </a:rPr>
              <a:t>7. RAZRED</a:t>
            </a:r>
          </a:p>
          <a:p>
            <a:r>
              <a:rPr lang="hr-HR" b="1" dirty="0">
                <a:effectLst/>
                <a:latin typeface="Arial" panose="020B0604020202020204" pitchFamily="34" charset="0"/>
              </a:rPr>
              <a:t>J</a:t>
            </a:r>
            <a:r>
              <a:rPr lang="hr-HR" b="1" i="0" dirty="0">
                <a:effectLst/>
                <a:latin typeface="Arial" panose="020B0604020202020204" pitchFamily="34" charset="0"/>
              </a:rPr>
              <a:t>an </a:t>
            </a:r>
            <a:r>
              <a:rPr lang="hr-HR" b="1" i="0" dirty="0" err="1">
                <a:effectLst/>
                <a:latin typeface="Arial" panose="020B0604020202020204" pitchFamily="34" charset="0"/>
              </a:rPr>
              <a:t>Runko</a:t>
            </a:r>
            <a:r>
              <a:rPr lang="hr-HR" b="0" i="0" dirty="0">
                <a:effectLst/>
                <a:latin typeface="Arial" panose="020B0604020202020204" pitchFamily="34" charset="0"/>
              </a:rPr>
              <a:t>, 7. r PŠ </a:t>
            </a:r>
            <a:r>
              <a:rPr lang="hr-HR" b="0" i="0" dirty="0" err="1">
                <a:effectLst/>
                <a:latin typeface="Arial" panose="020B0604020202020204" pitchFamily="34" charset="0"/>
              </a:rPr>
              <a:t>Tinjan</a:t>
            </a:r>
            <a:r>
              <a:rPr lang="hr-HR" b="0" i="0" dirty="0">
                <a:effectLst/>
                <a:latin typeface="Arial" panose="020B0604020202020204" pitchFamily="34" charset="0"/>
              </a:rPr>
              <a:t>, mentorica </a:t>
            </a:r>
            <a:r>
              <a:rPr lang="hr-HR" b="1" i="0" dirty="0">
                <a:effectLst/>
                <a:latin typeface="Arial" panose="020B0604020202020204" pitchFamily="34" charset="0"/>
              </a:rPr>
              <a:t>Doris Zajc </a:t>
            </a:r>
            <a:r>
              <a:rPr lang="hr-HR" b="1" i="0" dirty="0" err="1">
                <a:effectLst/>
                <a:latin typeface="Arial" panose="020B0604020202020204" pitchFamily="34" charset="0"/>
              </a:rPr>
              <a:t>Mofardin</a:t>
            </a:r>
            <a:endParaRPr lang="hr-HR" b="1" i="0" dirty="0">
              <a:effectLst/>
              <a:latin typeface="Arial" panose="020B0604020202020204" pitchFamily="34" charset="0"/>
            </a:endParaRPr>
          </a:p>
          <a:p>
            <a:r>
              <a:rPr lang="hr-HR" b="1" dirty="0">
                <a:effectLst/>
                <a:latin typeface="Arial" panose="020B0604020202020204" pitchFamily="34" charset="0"/>
              </a:rPr>
              <a:t>Vid </a:t>
            </a:r>
            <a:r>
              <a:rPr lang="hr-HR" b="1" dirty="0" err="1">
                <a:effectLst/>
                <a:latin typeface="Arial" panose="020B0604020202020204" pitchFamily="34" charset="0"/>
              </a:rPr>
              <a:t>Suman</a:t>
            </a:r>
            <a:r>
              <a:rPr lang="hr-HR" dirty="0">
                <a:effectLst/>
                <a:latin typeface="Arial" panose="020B0604020202020204" pitchFamily="34" charset="0"/>
              </a:rPr>
              <a:t>, 7.c MŠ Pazin, mentor: </a:t>
            </a:r>
            <a:r>
              <a:rPr lang="hr-HR" b="1" dirty="0">
                <a:effectLst/>
                <a:latin typeface="Arial" panose="020B0604020202020204" pitchFamily="34" charset="0"/>
              </a:rPr>
              <a:t>Darko </a:t>
            </a:r>
            <a:r>
              <a:rPr lang="hr-HR" b="1" dirty="0" err="1">
                <a:effectLst/>
                <a:latin typeface="Arial" panose="020B0604020202020204" pitchFamily="34" charset="0"/>
              </a:rPr>
              <a:t>Suman,Svetlana</a:t>
            </a:r>
            <a:r>
              <a:rPr lang="hr-HR" b="1" dirty="0">
                <a:effectLst/>
                <a:latin typeface="Arial" panose="020B0604020202020204" pitchFamily="34" charset="0"/>
              </a:rPr>
              <a:t> </a:t>
            </a:r>
            <a:r>
              <a:rPr lang="hr-HR" b="1" dirty="0" err="1">
                <a:effectLst/>
                <a:latin typeface="Arial" panose="020B0604020202020204" pitchFamily="34" charset="0"/>
              </a:rPr>
              <a:t>Mauhar</a:t>
            </a:r>
            <a:r>
              <a:rPr lang="hr-HR" b="1" dirty="0">
                <a:effectLst/>
                <a:latin typeface="Arial" panose="020B0604020202020204" pitchFamily="34" charset="0"/>
              </a:rPr>
              <a:t>-Jurković</a:t>
            </a:r>
          </a:p>
          <a:p>
            <a:pPr marL="0" indent="0">
              <a:buNone/>
            </a:pPr>
            <a:endParaRPr lang="hr-HR" b="1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hr-HR" dirty="0">
                <a:effectLst/>
                <a:latin typeface="Arial" panose="020B0604020202020204" pitchFamily="34" charset="0"/>
              </a:rPr>
              <a:t>8. RAZRED</a:t>
            </a:r>
          </a:p>
          <a:p>
            <a:pPr marL="0" indent="0">
              <a:buNone/>
            </a:pPr>
            <a:r>
              <a:rPr lang="hr-HR" b="1" dirty="0">
                <a:effectLst/>
                <a:latin typeface="Arial" panose="020B0604020202020204" pitchFamily="34" charset="0"/>
              </a:rPr>
              <a:t>Dora Daus</a:t>
            </a:r>
            <a:r>
              <a:rPr lang="hr-HR" dirty="0">
                <a:effectLst/>
                <a:latin typeface="Arial" panose="020B0604020202020204" pitchFamily="34" charset="0"/>
              </a:rPr>
              <a:t>, 8.r PŠ Lupoglav, mentorica: </a:t>
            </a:r>
            <a:r>
              <a:rPr lang="hr-HR" b="1" dirty="0">
                <a:effectLst/>
                <a:latin typeface="Arial" panose="020B0604020202020204" pitchFamily="34" charset="0"/>
              </a:rPr>
              <a:t>Kristina </a:t>
            </a:r>
            <a:r>
              <a:rPr lang="hr-HR" b="1" dirty="0" err="1">
                <a:effectLst/>
                <a:latin typeface="Arial" panose="020B0604020202020204" pitchFamily="34" charset="0"/>
              </a:rPr>
              <a:t>Peteh</a:t>
            </a:r>
            <a:endParaRPr lang="hr-HR" b="1" dirty="0">
              <a:effectLst/>
              <a:latin typeface="Arial" panose="020B060402020202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35708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4311" y="604281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0000"/>
                </a:solidFill>
              </a:rPr>
              <a:t>VJERONAUK</a:t>
            </a:r>
            <a:br>
              <a:rPr lang="hr-HR" dirty="0"/>
            </a:br>
            <a:r>
              <a:rPr lang="hr-HR" dirty="0"/>
              <a:t>Pazin, 16. ožujka 2023.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84310" y="2086462"/>
            <a:ext cx="10018713" cy="3942735"/>
          </a:xfrm>
        </p:spPr>
        <p:txBody>
          <a:bodyPr>
            <a:normAutofit/>
          </a:bodyPr>
          <a:lstStyle/>
          <a:p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Marta Tanković, Paola </a:t>
            </a:r>
            <a:r>
              <a:rPr lang="hr-H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Bertetić</a:t>
            </a:r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Ana </a:t>
            </a:r>
            <a:r>
              <a:rPr lang="hr-H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Dušić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8.d MŠ Pazin i Mia Jovičić 7.d MŠ Pazin, </a:t>
            </a:r>
            <a:r>
              <a:rPr lang="hr-H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Mentorica: </a:t>
            </a:r>
            <a:r>
              <a:rPr lang="hr-HR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Anamarija </a:t>
            </a:r>
            <a:r>
              <a:rPr lang="hr-HR" b="1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Kurelović</a:t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29636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A6F37BF-A3A2-4634-9AA7-56363B409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8787" y="2260387"/>
            <a:ext cx="8515788" cy="3636511"/>
          </a:xfrm>
        </p:spPr>
        <p:txBody>
          <a:bodyPr/>
          <a:lstStyle/>
          <a:p>
            <a:r>
              <a:rPr lang="hr-HR" b="1" dirty="0"/>
              <a:t>Tea </a:t>
            </a:r>
            <a:r>
              <a:rPr lang="hr-HR" b="1" dirty="0" err="1"/>
              <a:t>Lušić</a:t>
            </a:r>
            <a:r>
              <a:rPr lang="hr-HR" dirty="0"/>
              <a:t>, 6. r., PŠ </a:t>
            </a:r>
            <a:r>
              <a:rPr lang="hr-HR" dirty="0" err="1"/>
              <a:t>Trviž</a:t>
            </a:r>
            <a:r>
              <a:rPr lang="hr-HR" dirty="0"/>
              <a:t>, mentor: </a:t>
            </a:r>
            <a:r>
              <a:rPr lang="hr-HR" b="1" dirty="0"/>
              <a:t>Krešo </a:t>
            </a:r>
            <a:r>
              <a:rPr lang="hr-HR" b="1" dirty="0" err="1"/>
              <a:t>Šenjug</a:t>
            </a:r>
            <a:endParaRPr lang="hr-HR" b="1" dirty="0"/>
          </a:p>
          <a:p>
            <a:r>
              <a:rPr lang="hr-HR" b="1" dirty="0"/>
              <a:t>Sara </a:t>
            </a:r>
            <a:r>
              <a:rPr lang="hr-HR" b="1" dirty="0" err="1"/>
              <a:t>Šepuka</a:t>
            </a:r>
            <a:r>
              <a:rPr lang="hr-HR" dirty="0"/>
              <a:t>, 4.b, MŠ Pazin, mentor: </a:t>
            </a:r>
            <a:r>
              <a:rPr lang="hr-HR" b="1" dirty="0"/>
              <a:t>Krešo </a:t>
            </a:r>
            <a:r>
              <a:rPr lang="hr-HR" b="1" dirty="0" err="1"/>
              <a:t>Šenjug</a:t>
            </a:r>
            <a:endParaRPr lang="hr-HR" b="1" dirty="0"/>
          </a:p>
          <a:p>
            <a:r>
              <a:rPr lang="hr-HR" b="1" dirty="0"/>
              <a:t>Mihael </a:t>
            </a:r>
            <a:r>
              <a:rPr lang="hr-HR" b="1" dirty="0" err="1"/>
              <a:t>Srdoč</a:t>
            </a:r>
            <a:r>
              <a:rPr lang="hr-HR" dirty="0"/>
              <a:t>, 5.r PŠ </a:t>
            </a:r>
            <a:r>
              <a:rPr lang="hr-HR" dirty="0" err="1"/>
              <a:t>Karojba</a:t>
            </a:r>
            <a:r>
              <a:rPr lang="hr-HR" dirty="0"/>
              <a:t>, mentor: </a:t>
            </a:r>
            <a:r>
              <a:rPr lang="hr-HR" b="1" dirty="0"/>
              <a:t>Krešo </a:t>
            </a:r>
            <a:r>
              <a:rPr lang="hr-HR" b="1" dirty="0" err="1"/>
              <a:t>Šenjug</a:t>
            </a:r>
            <a:endParaRPr lang="hr-HR" b="1" dirty="0"/>
          </a:p>
          <a:p>
            <a:r>
              <a:rPr lang="hr-HR" b="1" dirty="0"/>
              <a:t>Alan </a:t>
            </a:r>
            <a:r>
              <a:rPr lang="hr-HR" b="1" dirty="0" err="1"/>
              <a:t>Drnić</a:t>
            </a:r>
            <a:r>
              <a:rPr lang="hr-HR" dirty="0"/>
              <a:t>, 3.r PŠ Motovun, mentor: </a:t>
            </a:r>
            <a:r>
              <a:rPr lang="hr-HR" b="1" dirty="0"/>
              <a:t>Krešo </a:t>
            </a:r>
            <a:r>
              <a:rPr lang="hr-HR" b="1" dirty="0" err="1"/>
              <a:t>Šenjug</a:t>
            </a:r>
            <a:endParaRPr lang="hr-HR" b="1" dirty="0"/>
          </a:p>
        </p:txBody>
      </p:sp>
      <p:sp useBgFill="1">
        <p:nvSpPr>
          <p:cNvPr id="4" name="Naslov 1">
            <a:extLst>
              <a:ext uri="{FF2B5EF4-FFF2-40B4-BE49-F238E27FC236}">
                <a16:creationId xmlns:a16="http://schemas.microsoft.com/office/drawing/2014/main" id="{81FE9C77-F1D1-413C-B11F-F6A2BEA710CA}"/>
              </a:ext>
            </a:extLst>
          </p:cNvPr>
          <p:cNvSpPr txBox="1">
            <a:spLocks/>
          </p:cNvSpPr>
          <p:nvPr/>
        </p:nvSpPr>
        <p:spPr>
          <a:xfrm>
            <a:off x="1191904" y="717552"/>
            <a:ext cx="6295709" cy="1064341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r-HR" dirty="0">
                <a:solidFill>
                  <a:srgbClr val="FF0000"/>
                </a:solidFill>
              </a:rPr>
              <a:t>SIGURNO U PROMETU</a:t>
            </a:r>
            <a:br>
              <a:rPr lang="hr-HR" dirty="0"/>
            </a:br>
            <a:r>
              <a:rPr lang="hr-HR" dirty="0"/>
              <a:t>Pula, 3. svibnja 2023. </a:t>
            </a:r>
          </a:p>
        </p:txBody>
      </p:sp>
    </p:spTree>
    <p:extLst>
      <p:ext uri="{BB962C8B-B14F-4D97-AF65-F5344CB8AC3E}">
        <p14:creationId xmlns:p14="http://schemas.microsoft.com/office/powerpoint/2010/main" val="1535441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89507" y="240295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pPr algn="l"/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84311" y="1848467"/>
            <a:ext cx="10018713" cy="3942735"/>
          </a:xfrm>
        </p:spPr>
        <p:txBody>
          <a:bodyPr>
            <a:normAutofit/>
          </a:bodyPr>
          <a:lstStyle/>
          <a:p>
            <a:r>
              <a:rPr lang="hr-HR" sz="4400" b="1" dirty="0"/>
              <a:t>SPORTSKA NATJECANJA</a:t>
            </a:r>
          </a:p>
        </p:txBody>
      </p:sp>
    </p:spTree>
    <p:extLst>
      <p:ext uri="{BB962C8B-B14F-4D97-AF65-F5344CB8AC3E}">
        <p14:creationId xmlns:p14="http://schemas.microsoft.com/office/powerpoint/2010/main" val="4216131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89507" y="240295"/>
            <a:ext cx="10340468" cy="1283705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r>
              <a:rPr lang="hr-HR" kern="1400" dirty="0">
                <a:solidFill>
                  <a:srgbClr val="FF0000"/>
                </a:solidFill>
                <a:latin typeface="Arial" panose="020B0604020202020204" pitchFamily="34" charset="0"/>
              </a:rPr>
              <a:t>ATLETIKA </a:t>
            </a:r>
            <a:r>
              <a:rPr lang="hr-HR" kern="1400" dirty="0">
                <a:solidFill>
                  <a:schemeClr val="tx1"/>
                </a:solidFill>
                <a:latin typeface="Arial" panose="020B0604020202020204" pitchFamily="34" charset="0"/>
              </a:rPr>
              <a:t>(5.i 6. razredi), Poreč, 25. listopada 2022.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22386" y="2571751"/>
            <a:ext cx="9717089" cy="3848102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DJEČACI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: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Teo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Deltin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 (100 m), Noa Cvijanović (200 m), Ivan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Družetić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 (600 m), Vito Šestan (skok u dalj), Teo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Mikolić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 (skok u vis), Pio Lukšić (bacanje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medicinke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), Lino Grah (bacanje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vortexa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), Jan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Fonović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, Pavel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Hilpert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, David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Hek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, Teo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Deltin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 (štafeta 4 x 100m).</a:t>
            </a:r>
            <a:endParaRPr lang="hr-HR" b="1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			</a:t>
            </a:r>
            <a:r>
              <a:rPr lang="hr-HR" sz="1800" b="1" kern="1400">
                <a:ln>
                  <a:noFill/>
                </a:ln>
                <a:effectLst/>
                <a:latin typeface="Arial" panose="020B0604020202020204" pitchFamily="34" charset="0"/>
              </a:rPr>
              <a:t>- </a:t>
            </a:r>
            <a:r>
              <a:rPr lang="hr-HR" sz="1800" kern="1400">
                <a:ln>
                  <a:noFill/>
                </a:ln>
                <a:effectLst/>
                <a:latin typeface="Arial" panose="020B0604020202020204" pitchFamily="34" charset="0"/>
              </a:rPr>
              <a:t>mentor: 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Dalibor Radović. </a:t>
            </a: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-1.mjesto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kern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-pozvani na DN</a:t>
            </a: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4400" b="1" dirty="0"/>
          </a:p>
        </p:txBody>
      </p:sp>
    </p:spTree>
    <p:extLst>
      <p:ext uri="{BB962C8B-B14F-4D97-AF65-F5344CB8AC3E}">
        <p14:creationId xmlns:p14="http://schemas.microsoft.com/office/powerpoint/2010/main" val="937617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89507" y="240295"/>
            <a:ext cx="10340468" cy="1283705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r>
              <a:rPr lang="hr-HR" kern="1400" dirty="0">
                <a:solidFill>
                  <a:srgbClr val="FF0000"/>
                </a:solidFill>
                <a:latin typeface="Arial" panose="020B0604020202020204" pitchFamily="34" charset="0"/>
              </a:rPr>
              <a:t>ATLETIKA </a:t>
            </a:r>
            <a:r>
              <a:rPr lang="hr-HR" kern="1400" dirty="0">
                <a:solidFill>
                  <a:schemeClr val="tx1"/>
                </a:solidFill>
                <a:latin typeface="Arial" panose="020B0604020202020204" pitchFamily="34" charset="0"/>
              </a:rPr>
              <a:t>(7.i 8. razredi), Poreč, </a:t>
            </a:r>
            <a:r>
              <a:rPr lang="hr-HR" kern="1400" dirty="0">
                <a:latin typeface="Arial" panose="020B0604020202020204" pitchFamily="34" charset="0"/>
              </a:rPr>
              <a:t>27</a:t>
            </a:r>
            <a:r>
              <a:rPr lang="hr-HR" kern="1400" dirty="0">
                <a:solidFill>
                  <a:schemeClr val="tx1"/>
                </a:solidFill>
                <a:latin typeface="Arial" panose="020B0604020202020204" pitchFamily="34" charset="0"/>
              </a:rPr>
              <a:t>. listopada 2022.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69961" y="3045831"/>
            <a:ext cx="10517189" cy="3571874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 </a:t>
            </a: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DJEČACI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: 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b="1" kern="1400" dirty="0">
                <a:effectLst/>
                <a:latin typeface="Arial" panose="020B0604020202020204" pitchFamily="34" charset="0"/>
              </a:rPr>
              <a:t>Mate </a:t>
            </a:r>
            <a:r>
              <a:rPr lang="hr-HR" sz="1800" b="1" kern="1400" dirty="0" err="1">
                <a:effectLst/>
                <a:latin typeface="Arial" panose="020B0604020202020204" pitchFamily="34" charset="0"/>
              </a:rPr>
              <a:t>Udovičić,Marko</a:t>
            </a:r>
            <a:r>
              <a:rPr lang="hr-HR" sz="1800" b="1" kern="1400" dirty="0"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effectLst/>
                <a:latin typeface="Arial" panose="020B0604020202020204" pitchFamily="34" charset="0"/>
              </a:rPr>
              <a:t>Dušić,Roko</a:t>
            </a:r>
            <a:r>
              <a:rPr lang="hr-HR" sz="1800" b="1" kern="1400" dirty="0"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effectLst/>
                <a:latin typeface="Arial" panose="020B0604020202020204" pitchFamily="34" charset="0"/>
              </a:rPr>
              <a:t>Božiković,Lino</a:t>
            </a:r>
            <a:r>
              <a:rPr lang="hr-HR" sz="1800" b="1" kern="1400" dirty="0"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effectLst/>
                <a:latin typeface="Arial" panose="020B0604020202020204" pitchFamily="34" charset="0"/>
              </a:rPr>
              <a:t>Družeta,Vito</a:t>
            </a:r>
            <a:r>
              <a:rPr lang="hr-HR" sz="1800" b="1" kern="1400" dirty="0"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effectLst/>
                <a:latin typeface="Arial" panose="020B0604020202020204" pitchFamily="34" charset="0"/>
              </a:rPr>
              <a:t>Dušić,Mateo</a:t>
            </a:r>
            <a:r>
              <a:rPr lang="hr-HR" sz="1800" b="1" kern="1400" dirty="0"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effectLst/>
                <a:latin typeface="Arial" panose="020B0604020202020204" pitchFamily="34" charset="0"/>
              </a:rPr>
              <a:t>Benazić</a:t>
            </a:r>
            <a:r>
              <a:rPr lang="hr-HR" sz="1800" b="1" kern="1400" dirty="0">
                <a:effectLst/>
                <a:latin typeface="Arial" panose="020B0604020202020204" pitchFamily="34" charset="0"/>
              </a:rPr>
              <a:t>: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MŠ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Pazin,Gabriel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Jakus,David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Benčić,Lucian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Oplanić:PŠ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Tinjan,Simon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Lakošeljac:PŠ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Karojba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- </a:t>
            </a:r>
            <a:r>
              <a:rPr lang="hr-HR" sz="1800" b="1" kern="140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hr-HR" sz="18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. mjesto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kern="1400" dirty="0">
                <a:latin typeface="Arial" panose="020B0604020202020204" pitchFamily="34" charset="0"/>
              </a:rPr>
              <a:t>			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mentor: Dalibor Radović.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4400" b="1" dirty="0"/>
          </a:p>
        </p:txBody>
      </p:sp>
    </p:spTree>
    <p:extLst>
      <p:ext uri="{BB962C8B-B14F-4D97-AF65-F5344CB8AC3E}">
        <p14:creationId xmlns:p14="http://schemas.microsoft.com/office/powerpoint/2010/main" val="2480330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89506" y="95251"/>
            <a:ext cx="10597643" cy="1438274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r>
              <a:rPr lang="hr-HR" kern="1400" dirty="0">
                <a:solidFill>
                  <a:srgbClr val="FF0000"/>
                </a:solidFill>
                <a:latin typeface="Arial" panose="020B0604020202020204" pitchFamily="34" charset="0"/>
              </a:rPr>
              <a:t>ATLETIKA - DRŽAVNO NATJECANJE ZA UČENIKE SA INTELEKTUALNIM POTEŠKOĆAMA- dječaci</a:t>
            </a:r>
            <a:br>
              <a:rPr lang="hr-HR" kern="1400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hr-HR" kern="1400" dirty="0">
                <a:solidFill>
                  <a:schemeClr val="tx1"/>
                </a:solidFill>
                <a:latin typeface="Arial" panose="020B0604020202020204" pitchFamily="34" charset="0"/>
              </a:rPr>
              <a:t>(7.i 8.razredi), Poreč-Pula, </a:t>
            </a:r>
            <a:r>
              <a:rPr lang="hr-HR" kern="1400" dirty="0">
                <a:latin typeface="Arial" panose="020B0604020202020204" pitchFamily="34" charset="0"/>
              </a:rPr>
              <a:t>06</a:t>
            </a:r>
            <a:r>
              <a:rPr lang="hr-HR" kern="1400" dirty="0">
                <a:solidFill>
                  <a:schemeClr val="tx1"/>
                </a:solidFill>
                <a:latin typeface="Arial" panose="020B0604020202020204" pitchFamily="34" charset="0"/>
              </a:rPr>
              <a:t>.-08.ožujka 2023.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36636" y="2314575"/>
            <a:ext cx="11222039" cy="4686302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kern="1400" dirty="0">
                <a:effectLst/>
                <a:latin typeface="Arial" panose="020B0604020202020204" pitchFamily="34" charset="0"/>
              </a:rPr>
              <a:t>LUKA SIROTIĆ:DRŽAVNI PRVAK NA 400m-1.mjesto.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kern="1400" dirty="0">
                <a:effectLst/>
                <a:latin typeface="Arial" panose="020B0604020202020204" pitchFamily="34" charset="0"/>
              </a:rPr>
              <a:t>-skok u dalj:7.mjesto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kern="1400" dirty="0">
                <a:effectLst/>
                <a:latin typeface="Arial" panose="020B0604020202020204" pitchFamily="34" charset="0"/>
              </a:rPr>
              <a:t>-</a:t>
            </a:r>
            <a:r>
              <a:rPr lang="hr-HR" sz="1800" kern="1400" dirty="0" err="1">
                <a:effectLst/>
                <a:latin typeface="Arial" panose="020B0604020202020204" pitchFamily="34" charset="0"/>
              </a:rPr>
              <a:t>mentor:Dalibor</a:t>
            </a:r>
            <a:r>
              <a:rPr lang="hr-HR" sz="1800" kern="1400" dirty="0">
                <a:effectLst/>
                <a:latin typeface="Arial" panose="020B0604020202020204" pitchFamily="34" charset="0"/>
              </a:rPr>
              <a:t> Radović</a:t>
            </a: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4400" b="1" dirty="0"/>
          </a:p>
        </p:txBody>
      </p:sp>
    </p:spTree>
    <p:extLst>
      <p:ext uri="{BB962C8B-B14F-4D97-AF65-F5344CB8AC3E}">
        <p14:creationId xmlns:p14="http://schemas.microsoft.com/office/powerpoint/2010/main" val="1679398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89506" y="95251"/>
            <a:ext cx="10730994" cy="1438274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r>
              <a:rPr lang="hr-HR" kern="1400" dirty="0">
                <a:solidFill>
                  <a:srgbClr val="FF0000"/>
                </a:solidFill>
                <a:latin typeface="Arial" panose="020B0604020202020204" pitchFamily="34" charset="0"/>
              </a:rPr>
              <a:t>ATLETIKA - DRŽAVNO NATJECANJE- </a:t>
            </a:r>
            <a:r>
              <a:rPr lang="hr-HR" kern="1400" dirty="0">
                <a:solidFill>
                  <a:schemeClr val="tx1"/>
                </a:solidFill>
                <a:latin typeface="Arial" panose="020B0604020202020204" pitchFamily="34" charset="0"/>
              </a:rPr>
              <a:t>djevojčice</a:t>
            </a:r>
            <a:br>
              <a:rPr lang="hr-HR" kern="1400" dirty="0">
                <a:solidFill>
                  <a:srgbClr val="FF0000"/>
                </a:solidFill>
                <a:latin typeface="Arial" panose="020B0604020202020204" pitchFamily="34" charset="0"/>
              </a:rPr>
            </a:b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36636" y="2314575"/>
            <a:ext cx="11222039" cy="4686302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4400" b="1" dirty="0"/>
          </a:p>
        </p:txBody>
      </p:sp>
    </p:spTree>
    <p:extLst>
      <p:ext uri="{BB962C8B-B14F-4D97-AF65-F5344CB8AC3E}">
        <p14:creationId xmlns:p14="http://schemas.microsoft.com/office/powerpoint/2010/main" val="1973669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8081" y="285749"/>
            <a:ext cx="10597643" cy="1343025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Autofit/>
          </a:bodyPr>
          <a:lstStyle/>
          <a:p>
            <a:br>
              <a:rPr lang="hr-HR" sz="36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</a:br>
            <a:br>
              <a:rPr lang="hr-HR" sz="36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</a:br>
            <a:r>
              <a:rPr lang="it-IT" sz="36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BADMINTON</a:t>
            </a:r>
            <a:r>
              <a:rPr lang="it-IT" sz="3600" kern="14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r-HR" sz="3600" kern="14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- </a:t>
            </a:r>
            <a:r>
              <a:rPr lang="it-IT" sz="3600" kern="14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(7. i 8. </a:t>
            </a:r>
            <a:r>
              <a:rPr lang="it-IT" sz="3600" kern="14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razredi</a:t>
            </a:r>
            <a:r>
              <a:rPr lang="it-IT" sz="3600" kern="14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), </a:t>
            </a:r>
            <a:br>
              <a:rPr lang="hr-HR" sz="3600" kern="14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lang="it-IT" sz="3600" kern="14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Pula, 27. </a:t>
            </a:r>
            <a:r>
              <a:rPr lang="it-IT" sz="3600" kern="14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listopada</a:t>
            </a:r>
            <a:r>
              <a:rPr lang="it-IT" sz="3600" kern="14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2021.  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41411" y="3533775"/>
            <a:ext cx="11222039" cy="4686302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4400" b="1" dirty="0"/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41FCF8DD-3453-428C-884B-703C7926B842}"/>
              </a:ext>
            </a:extLst>
          </p:cNvPr>
          <p:cNvSpPr txBox="1"/>
          <p:nvPr/>
        </p:nvSpPr>
        <p:spPr>
          <a:xfrm>
            <a:off x="1032380" y="2571751"/>
            <a:ext cx="10911970" cy="3580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DJEVOJČICE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: </a:t>
            </a:r>
          </a:p>
          <a:p>
            <a:pPr marL="0" marR="0" indent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Lana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Radetić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Zara Sofia Krajcar, Erika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Matika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Paola Tomašić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MŠ Pazin – </a:t>
            </a:r>
            <a:r>
              <a:rPr lang="hr-HR" sz="18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1. mjesto </a:t>
            </a:r>
          </a:p>
          <a:p>
            <a:pPr marL="0" marR="0" indent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- pozvane na DN</a:t>
            </a:r>
          </a:p>
          <a:p>
            <a:pPr marL="0" marR="0" indent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		</a:t>
            </a:r>
          </a:p>
          <a:p>
            <a:pPr marL="0" marR="0" indent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hr-HR" kern="1400" dirty="0">
                <a:latin typeface="Arial" panose="020B0604020202020204" pitchFamily="34" charset="0"/>
              </a:rPr>
              <a:t>		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mentor: Dalibor Radović. </a:t>
            </a:r>
          </a:p>
          <a:p>
            <a:pPr marL="0" marR="0" indent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1800" b="1" kern="1400" cap="all" dirty="0">
                <a:ln>
                  <a:noFill/>
                </a:ln>
                <a:effectLst/>
                <a:latin typeface="Arial" panose="020B0604020202020204" pitchFamily="34" charset="0"/>
              </a:rPr>
              <a:t>Dječaci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: </a:t>
            </a:r>
          </a:p>
          <a:p>
            <a:pPr marL="0" marR="0" indent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Atilio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Marečić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Martin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Mofardin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Andrija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Androšić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i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Mathias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Ćus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 MŠ Pazin —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3. mjesto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pPr marL="0" marR="0" indent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		mentor: Dalibor Radović.</a:t>
            </a: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Times New Roman" panose="02020603050405020304" pitchFamily="18" charset="0"/>
              </a:rPr>
              <a:t> </a:t>
            </a:r>
          </a:p>
          <a:p>
            <a:pPr marL="0" marR="0" indent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107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r>
              <a:rPr lang="hr-HR" dirty="0" err="1">
                <a:solidFill>
                  <a:srgbClr val="FF0000"/>
                </a:solidFill>
              </a:rPr>
              <a:t>Lidrano</a:t>
            </a:r>
            <a:r>
              <a:rPr lang="hr-HR" dirty="0">
                <a:solidFill>
                  <a:srgbClr val="FF0000"/>
                </a:solidFill>
              </a:rPr>
              <a:t>, Županijsko natjecanje</a:t>
            </a:r>
            <a:br>
              <a:rPr lang="hr-HR" dirty="0"/>
            </a:br>
            <a:r>
              <a:rPr lang="hr-HR" dirty="0"/>
              <a:t>PULA, 28. veljače 2023.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49CA34A-097B-4A16-90EE-41BA39782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900" y="2286557"/>
            <a:ext cx="5035777" cy="693135"/>
          </a:xfrm>
        </p:spPr>
        <p:txBody>
          <a:bodyPr>
            <a:normAutofit lnSpcReduction="10000"/>
          </a:bodyPr>
          <a:lstStyle/>
          <a:p>
            <a:r>
              <a:rPr lang="hr-HR" kern="1400" dirty="0">
                <a:latin typeface="Arial" panose="020B0604020202020204" pitchFamily="34" charset="0"/>
              </a:rPr>
              <a:t>SKUPNI DRAMSKO-SCENSKI IZRAZ:</a:t>
            </a:r>
          </a:p>
        </p:txBody>
      </p:sp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67FF4DB7-DE4A-4F42-9D89-6535B43FB1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300" y="3030008"/>
            <a:ext cx="5264377" cy="290617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hr-HR" sz="1800" b="1" i="0" u="none" strike="noStrike" baseline="0" dirty="0">
                <a:latin typeface="Montserrat-Regular"/>
              </a:rPr>
              <a:t>Ana Pilat, Jakov Kolić, Sara </a:t>
            </a:r>
            <a:r>
              <a:rPr lang="hr-HR" sz="1800" b="1" i="0" u="none" strike="noStrike" baseline="0" dirty="0" err="1">
                <a:latin typeface="Montserrat-Regular"/>
              </a:rPr>
              <a:t>Milotić</a:t>
            </a:r>
            <a:r>
              <a:rPr lang="hr-HR" sz="1800" b="1" i="0" u="none" strike="noStrike" baseline="0" dirty="0">
                <a:latin typeface="Montserrat-Regular"/>
              </a:rPr>
              <a:t>, Ana Kirin, Nina </a:t>
            </a:r>
            <a:r>
              <a:rPr lang="hr-HR" sz="1800" b="1" i="0" u="none" strike="noStrike" baseline="0" dirty="0" err="1">
                <a:latin typeface="Montserrat-Regular"/>
              </a:rPr>
              <a:t>Zgrablić</a:t>
            </a:r>
            <a:r>
              <a:rPr lang="hr-HR" sz="1800" b="1" i="0" u="none" strike="noStrike" baseline="0" dirty="0">
                <a:latin typeface="Montserrat-Regular"/>
              </a:rPr>
              <a:t>, Emily </a:t>
            </a:r>
            <a:r>
              <a:rPr lang="pl-PL" sz="1800" b="1" i="0" u="none" strike="noStrike" baseline="0" dirty="0">
                <a:latin typeface="Montserrat-Regular"/>
              </a:rPr>
              <a:t>Zgrablić, Maja Žufić, Lana Dajčić</a:t>
            </a:r>
            <a:r>
              <a:rPr lang="pl-PL" sz="1800" b="0" i="0" u="none" strike="noStrike" baseline="0" dirty="0">
                <a:latin typeface="Montserrat-Regular"/>
              </a:rPr>
              <a:t>, </a:t>
            </a:r>
            <a:r>
              <a:rPr lang="hr-HR" sz="1800" b="0" i="0" u="none" strike="noStrike" baseline="0" dirty="0">
                <a:latin typeface="Montserrat-Regular"/>
              </a:rPr>
              <a:t>7. i 8. razred PŠ Sveti Petar u Šumi, Mentor: </a:t>
            </a:r>
            <a:r>
              <a:rPr lang="hr-HR" sz="1800" b="1" i="0" u="none" strike="noStrike" baseline="0" dirty="0">
                <a:latin typeface="Montserrat-Regular"/>
              </a:rPr>
              <a:t>Sanja </a:t>
            </a:r>
            <a:r>
              <a:rPr lang="hr-HR" sz="1800" b="1" i="0" u="none" strike="noStrike" baseline="0" dirty="0" err="1">
                <a:latin typeface="Montserrat-Regular"/>
              </a:rPr>
              <a:t>Baćac</a:t>
            </a:r>
            <a:r>
              <a:rPr lang="hr-HR" sz="1800" b="1" i="0" u="none" strike="noStrike" baseline="0" dirty="0">
                <a:latin typeface="Montserrat-Regular"/>
              </a:rPr>
              <a:t> Ivančić</a:t>
            </a:r>
          </a:p>
          <a:p>
            <a:pPr algn="l"/>
            <a:r>
              <a:rPr lang="hr-HR" sz="1800" b="1" i="0" u="none" strike="noStrike" baseline="0" dirty="0">
                <a:latin typeface="Montserrat-Regular"/>
              </a:rPr>
              <a:t>Sara Brajković, Amber Farkaš, Tone </a:t>
            </a:r>
            <a:r>
              <a:rPr lang="hr-HR" sz="1800" b="1" i="0" u="none" strike="noStrike" baseline="0" dirty="0" err="1">
                <a:latin typeface="Montserrat-Regular"/>
              </a:rPr>
              <a:t>Jedrejčić</a:t>
            </a:r>
            <a:r>
              <a:rPr lang="hr-HR" sz="1800" b="1" i="0" u="none" strike="noStrike" baseline="0" dirty="0">
                <a:latin typeface="Montserrat-Regular"/>
              </a:rPr>
              <a:t>, </a:t>
            </a:r>
            <a:r>
              <a:rPr lang="hr-HR" sz="1800" b="1" i="0" u="none" strike="noStrike" baseline="0" dirty="0" err="1">
                <a:latin typeface="Montserrat-Regular"/>
              </a:rPr>
              <a:t>Anlea</a:t>
            </a:r>
            <a:r>
              <a:rPr lang="hr-HR" sz="1800" b="1" i="0" u="none" strike="noStrike" baseline="0" dirty="0">
                <a:latin typeface="Montserrat-Regular"/>
              </a:rPr>
              <a:t> Koraca, Nea </a:t>
            </a:r>
            <a:r>
              <a:rPr lang="pl-PL" sz="1800" b="1" i="0" u="none" strike="noStrike" baseline="0" dirty="0">
                <a:latin typeface="Montserrat-Regular"/>
              </a:rPr>
              <a:t>Sofia Koraca, Roko Rafaelić, Mia </a:t>
            </a:r>
            <a:r>
              <a:rPr lang="hr-HR" sz="1800" b="1" i="0" u="none" strike="noStrike" baseline="0" dirty="0" err="1">
                <a:latin typeface="Montserrat-Regular"/>
              </a:rPr>
              <a:t>Suman</a:t>
            </a:r>
            <a:r>
              <a:rPr lang="hr-HR" sz="1800" b="1" i="0" u="none" strike="noStrike" baseline="0" dirty="0">
                <a:latin typeface="Montserrat-Regular"/>
              </a:rPr>
              <a:t>, Vatroslav </a:t>
            </a:r>
            <a:r>
              <a:rPr lang="hr-HR" sz="1800" b="1" i="0" u="none" strike="noStrike" baseline="0" dirty="0" err="1">
                <a:latin typeface="Montserrat-Regular"/>
              </a:rPr>
              <a:t>Štetić</a:t>
            </a:r>
            <a:r>
              <a:rPr lang="hr-HR" sz="1800" b="1" i="0" u="none" strike="noStrike" baseline="0" dirty="0">
                <a:latin typeface="Montserrat-Regular"/>
              </a:rPr>
              <a:t>, </a:t>
            </a:r>
            <a:r>
              <a:rPr lang="hr-HR" sz="1800" b="1" i="0" u="none" strike="noStrike" baseline="0" dirty="0" err="1">
                <a:latin typeface="Montserrat-Regular"/>
              </a:rPr>
              <a:t>Alanis</a:t>
            </a:r>
            <a:r>
              <a:rPr lang="hr-HR" sz="1800" b="1" dirty="0">
                <a:latin typeface="Montserrat-Regular"/>
              </a:rPr>
              <a:t> </a:t>
            </a:r>
            <a:r>
              <a:rPr lang="hr-HR" sz="1800" b="1" i="0" u="none" strike="noStrike" baseline="0" dirty="0">
                <a:latin typeface="Montserrat-Regular"/>
              </a:rPr>
              <a:t>Valenta Rabar, Ana Zorko</a:t>
            </a:r>
            <a:r>
              <a:rPr lang="hr-HR" sz="1800" b="0" i="0" u="none" strike="noStrike" baseline="0" dirty="0">
                <a:latin typeface="Montserrat-Regular"/>
              </a:rPr>
              <a:t>, 1. b MŠ Pazin, Mentor: </a:t>
            </a:r>
            <a:r>
              <a:rPr lang="hr-HR" sz="1800" b="1" i="0" u="none" strike="noStrike" baseline="0" dirty="0">
                <a:latin typeface="Montserrat-Regular"/>
              </a:rPr>
              <a:t>Gordana Hrvatin</a:t>
            </a:r>
          </a:p>
          <a:p>
            <a:pPr marL="285750" indent="-285750">
              <a:spcBef>
                <a:spcPts val="0"/>
              </a:spcBef>
              <a:spcAft>
                <a:spcPts val="100"/>
              </a:spcAft>
              <a:buFont typeface="Courier New" panose="02070309020205020404" pitchFamily="49" charset="0"/>
              <a:buChar char="o"/>
            </a:pPr>
            <a:endParaRPr lang="hr-HR" kern="1400" dirty="0">
              <a:latin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100"/>
              </a:spcAft>
              <a:buFont typeface="Courier New" panose="02070309020205020404" pitchFamily="49" charset="0"/>
              <a:buChar char="o"/>
            </a:pPr>
            <a:endParaRPr lang="hr-HR" kern="1400" dirty="0">
              <a:latin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100"/>
              </a:spcAft>
              <a:buFont typeface="Courier New" panose="02070309020205020404" pitchFamily="49" charset="0"/>
              <a:buChar char="o"/>
            </a:pPr>
            <a:endParaRPr lang="hr-HR" kern="1400" dirty="0">
              <a:latin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100"/>
              </a:spcAft>
              <a:buFont typeface="Courier New" panose="02070309020205020404" pitchFamily="49" charset="0"/>
              <a:buChar char="o"/>
            </a:pPr>
            <a:endParaRPr lang="hr-HR" kern="1400" dirty="0">
              <a:latin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100"/>
              </a:spcAft>
              <a:buFont typeface="Courier New" panose="02070309020205020404" pitchFamily="49" charset="0"/>
              <a:buChar char="o"/>
            </a:pPr>
            <a:endParaRPr lang="hr-HR" kern="1400" dirty="0">
              <a:latin typeface="Times New Roman" panose="02020603050405020304" pitchFamily="18" charset="0"/>
            </a:endParaRPr>
          </a:p>
          <a:p>
            <a:endParaRPr lang="hr-HR" dirty="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B8301A8-7429-4981-BA17-A523EB2878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43500" y="1986736"/>
            <a:ext cx="7048500" cy="692076"/>
          </a:xfrm>
        </p:spPr>
        <p:txBody>
          <a:bodyPr>
            <a:normAutofit lnSpcReduction="10000"/>
          </a:bodyPr>
          <a:lstStyle/>
          <a:p>
            <a:r>
              <a:rPr lang="hr-HR" sz="2400" kern="1400" dirty="0">
                <a:latin typeface="Montserrat-Regular"/>
              </a:rPr>
              <a:t>LITERARNO - NOVINARSKO STVARALAŠTVO: 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D5622D87-5930-4AA4-9052-2D203634AD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94123" y="2831382"/>
            <a:ext cx="6483577" cy="290617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hr-HR" sz="2000" b="1" i="0" u="none" strike="noStrike" baseline="0" dirty="0">
                <a:latin typeface="Montserrat-Regular"/>
              </a:rPr>
              <a:t>Roko </a:t>
            </a:r>
            <a:r>
              <a:rPr lang="hr-HR" sz="2000" b="1" i="0" u="none" strike="noStrike" baseline="0" dirty="0" err="1">
                <a:latin typeface="Montserrat-Regular"/>
              </a:rPr>
              <a:t>Radanović</a:t>
            </a:r>
            <a:r>
              <a:rPr lang="hr-HR" sz="2000" b="0" i="0" u="none" strike="noStrike" baseline="0" dirty="0">
                <a:latin typeface="Montserrat-Regular"/>
              </a:rPr>
              <a:t>, 6. razred PŠ </a:t>
            </a:r>
            <a:r>
              <a:rPr lang="hr-HR" sz="2000" b="0" i="0" u="none" strike="noStrike" baseline="0" dirty="0" err="1">
                <a:latin typeface="Montserrat-Regular"/>
              </a:rPr>
              <a:t>Trviž</a:t>
            </a:r>
            <a:r>
              <a:rPr lang="hr-HR" sz="2000" b="0" i="0" u="none" strike="noStrike" baseline="0" dirty="0">
                <a:latin typeface="Montserrat-Regular"/>
              </a:rPr>
              <a:t>, Mentor: </a:t>
            </a:r>
            <a:r>
              <a:rPr lang="hr-HR" sz="2000" b="1" i="0" u="none" strike="noStrike" baseline="0" dirty="0">
                <a:latin typeface="Montserrat-Regular"/>
              </a:rPr>
              <a:t>Jelena Načinović</a:t>
            </a:r>
          </a:p>
          <a:p>
            <a:pPr algn="l"/>
            <a:r>
              <a:rPr lang="hr-HR" sz="2000" b="1" i="0" u="none" strike="noStrike" baseline="0" dirty="0">
                <a:latin typeface="Montserrat-Regular"/>
              </a:rPr>
              <a:t>Ana Pilat</a:t>
            </a:r>
            <a:r>
              <a:rPr lang="hr-HR" sz="2000" b="0" i="0" u="none" strike="noStrike" baseline="0" dirty="0">
                <a:latin typeface="Montserrat-Regular"/>
              </a:rPr>
              <a:t>, 5. razred PŠ Sveti Petar u Šumi, Mentor: </a:t>
            </a:r>
            <a:r>
              <a:rPr lang="hr-HR" sz="2000" b="1" i="0" u="none" strike="noStrike" baseline="0" dirty="0">
                <a:latin typeface="Montserrat-Regular"/>
              </a:rPr>
              <a:t>Sanja </a:t>
            </a:r>
            <a:r>
              <a:rPr lang="hr-HR" sz="2000" b="1" i="0" u="none" strike="noStrike" baseline="0" dirty="0" err="1">
                <a:latin typeface="Montserrat-Regular"/>
              </a:rPr>
              <a:t>Baćac</a:t>
            </a:r>
            <a:r>
              <a:rPr lang="hr-HR" sz="2000" b="1" i="0" u="none" strike="noStrike" baseline="0" dirty="0">
                <a:latin typeface="Montserrat-Regular"/>
              </a:rPr>
              <a:t> Ivančić </a:t>
            </a:r>
            <a:r>
              <a:rPr lang="hr-HR" sz="2000" b="0" i="0" u="none" strike="noStrike" baseline="0" dirty="0">
                <a:latin typeface="Montserrat-Regular"/>
              </a:rPr>
              <a:t>–predložena za Državnu smotru</a:t>
            </a:r>
          </a:p>
          <a:p>
            <a:pPr algn="l"/>
            <a:r>
              <a:rPr lang="hr-HR" sz="2000" b="1" i="0" u="none" strike="noStrike" baseline="0" dirty="0">
                <a:latin typeface="Montserrat-Regular"/>
              </a:rPr>
              <a:t>Leonard </a:t>
            </a:r>
            <a:r>
              <a:rPr lang="hr-HR" sz="2000" b="1" i="0" u="none" strike="noStrike" baseline="0" dirty="0" err="1">
                <a:latin typeface="Montserrat-Regular"/>
              </a:rPr>
              <a:t>Feher</a:t>
            </a:r>
            <a:r>
              <a:rPr lang="hr-HR" sz="2000" i="0" u="none" strike="noStrike" baseline="0" dirty="0">
                <a:latin typeface="Montserrat-Regular"/>
              </a:rPr>
              <a:t>, 5. razred PŠ Sveti Petar u Šumi, Mentor: </a:t>
            </a:r>
            <a:r>
              <a:rPr lang="hr-HR" sz="2000" b="1" i="0" u="none" strike="noStrike" baseline="0" dirty="0">
                <a:latin typeface="Montserrat-Regular"/>
              </a:rPr>
              <a:t>Sanja </a:t>
            </a:r>
            <a:r>
              <a:rPr lang="hr-HR" sz="2000" b="1" i="0" u="none" strike="noStrike" baseline="0" dirty="0" err="1">
                <a:latin typeface="Montserrat-Regular"/>
              </a:rPr>
              <a:t>Baćac</a:t>
            </a:r>
            <a:r>
              <a:rPr lang="hr-HR" sz="2000" b="1" i="0" u="none" strike="noStrike" baseline="0" dirty="0">
                <a:latin typeface="Montserrat-Regular"/>
              </a:rPr>
              <a:t> Ivančić</a:t>
            </a:r>
            <a:endParaRPr lang="hr-HR" sz="2000" b="1" kern="1400" dirty="0">
              <a:latin typeface="Montserrat-Regular"/>
            </a:endParaRPr>
          </a:p>
          <a:p>
            <a:pPr algn="l"/>
            <a:r>
              <a:rPr lang="hr-HR" sz="2000" b="1" i="0" u="none" strike="noStrike" baseline="0" dirty="0">
                <a:latin typeface="Montserrat-Regular"/>
              </a:rPr>
              <a:t>Ella Hrvatin</a:t>
            </a:r>
            <a:r>
              <a:rPr lang="hr-HR" sz="2000" b="0" i="0" u="none" strike="noStrike" baseline="0" dirty="0">
                <a:latin typeface="Montserrat-Regular"/>
              </a:rPr>
              <a:t>, 8. razred PŠ </a:t>
            </a:r>
            <a:r>
              <a:rPr lang="hr-HR" sz="2000" b="0" i="0" u="none" strike="noStrike" baseline="0" dirty="0" err="1">
                <a:latin typeface="Montserrat-Regular"/>
              </a:rPr>
              <a:t>Tinjan</a:t>
            </a:r>
            <a:r>
              <a:rPr lang="hr-HR" sz="2000" b="0" i="0" u="none" strike="noStrike" baseline="0" dirty="0">
                <a:latin typeface="Montserrat-Regular"/>
              </a:rPr>
              <a:t>, Mentor: </a:t>
            </a:r>
            <a:r>
              <a:rPr lang="hr-HR" sz="2000" b="1" i="0" u="none" strike="noStrike" baseline="0" dirty="0">
                <a:latin typeface="Montserrat-Regular"/>
              </a:rPr>
              <a:t>Snježana Banovac </a:t>
            </a:r>
            <a:r>
              <a:rPr lang="hr-HR" sz="2000" b="0" i="0" u="none" strike="noStrike" baseline="0" dirty="0">
                <a:latin typeface="Montserrat-Regular"/>
              </a:rPr>
              <a:t>– </a:t>
            </a:r>
            <a:r>
              <a:rPr lang="hr-HR" dirty="0">
                <a:latin typeface="Montserrat-Regular"/>
              </a:rPr>
              <a:t>predložena</a:t>
            </a:r>
            <a:r>
              <a:rPr lang="hr-HR" sz="2000" b="0" i="0" u="none" strike="noStrike" baseline="0" dirty="0">
                <a:latin typeface="Montserrat-Regular"/>
              </a:rPr>
              <a:t> </a:t>
            </a:r>
            <a:r>
              <a:rPr lang="hr-HR" dirty="0">
                <a:latin typeface="Montserrat-Regular"/>
              </a:rPr>
              <a:t>z</a:t>
            </a:r>
            <a:r>
              <a:rPr lang="hr-HR" sz="2000" b="0" i="0" u="none" strike="noStrike" baseline="0" dirty="0">
                <a:latin typeface="Montserrat-Regular"/>
              </a:rPr>
              <a:t>a Državnu smotru</a:t>
            </a:r>
          </a:p>
          <a:p>
            <a:pPr algn="l"/>
            <a:r>
              <a:rPr lang="hr-HR" sz="2000" b="1" i="0" u="none" strike="noStrike" baseline="0" dirty="0">
                <a:latin typeface="Montserrat-Regular"/>
              </a:rPr>
              <a:t>Petra Grah</a:t>
            </a:r>
            <a:r>
              <a:rPr lang="hr-HR" sz="2000" b="0" i="0" u="none" strike="noStrike" baseline="0" dirty="0">
                <a:latin typeface="Montserrat-Regular"/>
              </a:rPr>
              <a:t>, 8. </a:t>
            </a:r>
            <a:r>
              <a:rPr lang="hr-HR" dirty="0">
                <a:latin typeface="Montserrat-Regular"/>
              </a:rPr>
              <a:t>a</a:t>
            </a:r>
            <a:r>
              <a:rPr lang="hr-HR" sz="2000" b="0" i="0" u="none" strike="noStrike" baseline="0" dirty="0">
                <a:latin typeface="Montserrat-Regular"/>
              </a:rPr>
              <a:t> MŠ Pazin, Mentor: </a:t>
            </a:r>
            <a:r>
              <a:rPr lang="hr-HR" sz="2000" b="1" i="0" u="none" strike="noStrike" baseline="0" dirty="0">
                <a:latin typeface="Montserrat-Regular"/>
              </a:rPr>
              <a:t>Martina </a:t>
            </a:r>
            <a:r>
              <a:rPr lang="hr-HR" sz="2000" b="1" i="0" u="none" strike="noStrike" baseline="0" dirty="0" err="1">
                <a:latin typeface="Montserrat-Regular"/>
              </a:rPr>
              <a:t>Šajina</a:t>
            </a:r>
            <a:r>
              <a:rPr lang="hr-HR" sz="2000" b="1" i="0" u="none" strike="noStrike" baseline="0" dirty="0">
                <a:latin typeface="Montserrat-Regular"/>
              </a:rPr>
              <a:t> </a:t>
            </a:r>
            <a:r>
              <a:rPr lang="hr-HR" sz="2000" b="1" i="0" u="none" strike="noStrike" baseline="0" dirty="0" err="1">
                <a:latin typeface="Montserrat-Regular"/>
              </a:rPr>
              <a:t>Ivetić</a:t>
            </a:r>
            <a:endParaRPr lang="hr-HR" b="1" kern="1400" dirty="0">
              <a:latin typeface="Arial" panose="020B0604020202020204" pitchFamily="34" charset="0"/>
            </a:endParaRPr>
          </a:p>
          <a:p>
            <a:endParaRPr lang="hr-HR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12939963-718A-4EFF-AC5D-B5AD71D9FB8F}"/>
              </a:ext>
            </a:extLst>
          </p:cNvPr>
          <p:cNvSpPr txBox="1"/>
          <p:nvPr/>
        </p:nvSpPr>
        <p:spPr>
          <a:xfrm>
            <a:off x="3230449" y="5885409"/>
            <a:ext cx="10495075" cy="856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hr-HR" sz="1600" b="1" kern="1400" dirty="0">
                <a:latin typeface="Arial" panose="020B0604020202020204" pitchFamily="34" charset="0"/>
              </a:rPr>
              <a:t>POJEDINAČNI DRAMSKO-SCENSKI IZRAZ:</a:t>
            </a: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hr-HR" sz="1600" b="1" kern="1400" dirty="0">
                <a:latin typeface="Arial" panose="020B0604020202020204" pitchFamily="34" charset="0"/>
              </a:rPr>
              <a:t>Aurora </a:t>
            </a:r>
            <a:r>
              <a:rPr lang="hr-HR" sz="1600" b="1" kern="1400" dirty="0" err="1">
                <a:latin typeface="Arial" panose="020B0604020202020204" pitchFamily="34" charset="0"/>
              </a:rPr>
              <a:t>Zović</a:t>
            </a:r>
            <a:r>
              <a:rPr lang="hr-HR" sz="1600" kern="1400" dirty="0">
                <a:latin typeface="Arial" panose="020B0604020202020204" pitchFamily="34" charset="0"/>
              </a:rPr>
              <a:t>, 8. razred PŠ </a:t>
            </a:r>
            <a:r>
              <a:rPr lang="hr-HR" sz="1600" kern="1400" dirty="0" err="1">
                <a:latin typeface="Arial" panose="020B0604020202020204" pitchFamily="34" charset="0"/>
              </a:rPr>
              <a:t>Trviž</a:t>
            </a:r>
            <a:r>
              <a:rPr lang="hr-HR" sz="1600" kern="1400" dirty="0">
                <a:latin typeface="Arial" panose="020B0604020202020204" pitchFamily="34" charset="0"/>
              </a:rPr>
              <a:t>, Mentor: </a:t>
            </a:r>
            <a:r>
              <a:rPr lang="hr-HR" sz="1600" b="1" kern="1400" dirty="0">
                <a:latin typeface="Arial" panose="020B0604020202020204" pitchFamily="34" charset="0"/>
              </a:rPr>
              <a:t>Jelena Načinović</a:t>
            </a: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hr-HR" sz="1600" b="1" kern="1400" dirty="0">
                <a:latin typeface="Arial" panose="020B0604020202020204" pitchFamily="34" charset="0"/>
              </a:rPr>
              <a:t>Erin Ivić</a:t>
            </a:r>
            <a:r>
              <a:rPr lang="hr-HR" sz="1600" kern="1400" dirty="0">
                <a:latin typeface="Arial" panose="020B0604020202020204" pitchFamily="34" charset="0"/>
              </a:rPr>
              <a:t>, 7. razred PŠ Lupoglav, Mentor: </a:t>
            </a:r>
            <a:r>
              <a:rPr lang="hr-HR" sz="1600" b="1" kern="1400" dirty="0">
                <a:latin typeface="Arial" panose="020B0604020202020204" pitchFamily="34" charset="0"/>
              </a:rPr>
              <a:t>Iva Major </a:t>
            </a:r>
            <a:r>
              <a:rPr lang="hr-HR" sz="1600" b="1" kern="1400" dirty="0" err="1">
                <a:latin typeface="Arial" panose="020B0604020202020204" pitchFamily="34" charset="0"/>
              </a:rPr>
              <a:t>Šujević</a:t>
            </a:r>
            <a:r>
              <a:rPr lang="hr-HR" sz="1600" b="1" kern="1400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311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8081" y="285749"/>
            <a:ext cx="10597643" cy="1343025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Autofit/>
          </a:bodyPr>
          <a:lstStyle/>
          <a:p>
            <a:br>
              <a:rPr lang="hr-HR" sz="36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</a:br>
            <a:r>
              <a:rPr lang="hr-HR" sz="3600" kern="1400" dirty="0">
                <a:solidFill>
                  <a:srgbClr val="FF0000"/>
                </a:solidFill>
                <a:latin typeface="Arial" panose="020B0604020202020204" pitchFamily="34" charset="0"/>
              </a:rPr>
              <a:t>BADMINTON- DRŽAVNO NATJECANJE  </a:t>
            </a:r>
            <a:r>
              <a:rPr lang="hr-HR" sz="3600" kern="1400" dirty="0">
                <a:solidFill>
                  <a:schemeClr val="tx1"/>
                </a:solidFill>
                <a:latin typeface="Arial" panose="020B0604020202020204" pitchFamily="34" charset="0"/>
              </a:rPr>
              <a:t>DJEVOJČICE,</a:t>
            </a:r>
            <a:r>
              <a:rPr lang="hr-HR" sz="3600" kern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r-HR" sz="3600" kern="1400" dirty="0">
                <a:solidFill>
                  <a:schemeClr val="tx1"/>
                </a:solidFill>
                <a:latin typeface="Arial" panose="020B0604020202020204" pitchFamily="34" charset="0"/>
              </a:rPr>
              <a:t>Poreč,  23. - 24. studenog. 2021.</a:t>
            </a:r>
            <a:endParaRPr lang="hr-HR" sz="3600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36636" y="2314575"/>
            <a:ext cx="11222039" cy="4686302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4400" b="1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6376CCB0-EB6A-45F6-AA26-FF78CF7D2FE3}"/>
              </a:ext>
            </a:extLst>
          </p:cNvPr>
          <p:cNvSpPr txBox="1"/>
          <p:nvPr/>
        </p:nvSpPr>
        <p:spPr>
          <a:xfrm>
            <a:off x="1140618" y="3109210"/>
            <a:ext cx="9822657" cy="1369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z="20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Lana </a:t>
            </a:r>
            <a:r>
              <a:rPr lang="hr-HR" sz="2000" b="1" kern="140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Radetić</a:t>
            </a:r>
            <a:r>
              <a:rPr lang="hr-HR" sz="20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Paola Tomašić i Erika </a:t>
            </a:r>
            <a:r>
              <a:rPr lang="hr-HR" sz="2000" b="1" kern="140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Matika</a:t>
            </a:r>
            <a:r>
              <a:rPr lang="hr-HR" sz="2000" kern="14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hr-HR" sz="20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8. d MŠ Pazin -</a:t>
            </a:r>
            <a:r>
              <a:rPr lang="hr-HR" sz="2000" kern="14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r-HR" sz="20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17. mjesto</a:t>
            </a:r>
            <a:r>
              <a:rPr lang="hr-HR" sz="20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pPr marL="285750" marR="0" indent="-28575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hr-HR" sz="2000" kern="1400" dirty="0">
              <a:latin typeface="Arial" panose="020B0604020202020204" pitchFamily="34" charset="0"/>
            </a:endParaRPr>
          </a:p>
          <a:p>
            <a:pPr lvl="4">
              <a:lnSpc>
                <a:spcPct val="105000"/>
              </a:lnSpc>
            </a:pPr>
            <a:r>
              <a:rPr lang="hr-HR" sz="20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mentor: Dalibor Radović</a:t>
            </a:r>
            <a:r>
              <a:rPr lang="hr-HR" sz="20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. </a:t>
            </a:r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2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54716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8081" y="285749"/>
            <a:ext cx="10597643" cy="1343025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36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FUTSAL - </a:t>
            </a:r>
            <a:r>
              <a:rPr lang="hr-HR" sz="3600" kern="14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(5. i 6. razredi), </a:t>
            </a:r>
            <a:br>
              <a:rPr lang="hr-HR" sz="3600" kern="14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lang="hr-HR" sz="3600" kern="14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Poreč, 15. I 16. ožujka 2022.  </a:t>
            </a:r>
            <a:endParaRPr lang="hr-HR" sz="3600" kern="14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36636" y="2638425"/>
            <a:ext cx="10479088" cy="3790950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DJEVOJČICE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: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Mia Jovičić, Emily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Ćus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Mara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Marečić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Lucia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Grabrović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Petra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Šaponja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Lena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Smilović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Sara Rabac,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MŠ Pazin,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Ani Hrastić, Tea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Ladavac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Tea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Lušić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PŠ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Trviž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–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4. mjesto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kern="1400" dirty="0">
                <a:latin typeface="Arial" panose="020B0604020202020204" pitchFamily="34" charset="0"/>
              </a:rPr>
              <a:t>		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		mentor : Dalibor Radović.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DJEČACI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: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Emil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Žulić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Lukas Banko, Leni Mesarić, Niko Starčić, 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Fran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Krištofić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Tino Turković, Gabriel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Kiršić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Teo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Mikolić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PŠ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Tinjan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Jakov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Kajapić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PŠ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Trviž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Zvonko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Zgrablić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Niko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Bevčar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MŠ Pazin, -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4. mjesto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kern="1400" dirty="0">
                <a:latin typeface="Arial" panose="020B0604020202020204" pitchFamily="34" charset="0"/>
              </a:rPr>
              <a:t>		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		mentorica: Dajana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Otočan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.</a:t>
            </a: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4256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8081" y="285749"/>
            <a:ext cx="10597643" cy="1343025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3600" b="1" kern="140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FUTSAL,djevojčice</a:t>
            </a:r>
            <a:r>
              <a:rPr lang="hr-HR" sz="36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hr-HR" sz="3600" kern="14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(7. i 8. razredi), </a:t>
            </a:r>
            <a:br>
              <a:rPr lang="hr-HR" sz="3600" kern="14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lang="hr-HR" sz="3600" kern="14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Poreč,01. </a:t>
            </a:r>
            <a:r>
              <a:rPr lang="hr-HR" sz="3600" kern="1400" dirty="0">
                <a:solidFill>
                  <a:schemeClr val="tx1"/>
                </a:solidFill>
                <a:latin typeface="Arial" panose="020B0604020202020204" pitchFamily="34" charset="0"/>
              </a:rPr>
              <a:t>veljače, </a:t>
            </a:r>
            <a:r>
              <a:rPr lang="hr-HR" sz="3600" kern="14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2023.  </a:t>
            </a:r>
            <a:endParaRPr lang="hr-HR" sz="3600" kern="14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36636" y="2619375"/>
            <a:ext cx="10479088" cy="3790950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DJEVOJČICE: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400" b="1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Ana </a:t>
            </a:r>
            <a:r>
              <a:rPr lang="hr-HR" sz="1400" b="1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Jurcola</a:t>
            </a:r>
            <a:r>
              <a:rPr lang="hr-HR" sz="1400" b="1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 (</a:t>
            </a:r>
            <a:r>
              <a:rPr lang="hr-HR" sz="1400" b="1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Trviž</a:t>
            </a:r>
            <a:r>
              <a:rPr lang="hr-HR" sz="1400" b="1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), Ana </a:t>
            </a:r>
            <a:r>
              <a:rPr lang="hr-HR" sz="1400" b="1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Ujčić</a:t>
            </a:r>
            <a:r>
              <a:rPr lang="hr-HR" sz="1400" b="1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, Mia Jovičić, Sara Rabac, Lena </a:t>
            </a:r>
            <a:r>
              <a:rPr lang="hr-HR" sz="1400" b="1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Žufić</a:t>
            </a:r>
            <a:r>
              <a:rPr lang="hr-HR" sz="1400" b="1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, Petra </a:t>
            </a:r>
            <a:r>
              <a:rPr lang="hr-HR" sz="1400" b="1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Kalac</a:t>
            </a:r>
            <a:r>
              <a:rPr lang="hr-HR" sz="1400" b="1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, Petra Grah, Ana Bratulić, Eni </a:t>
            </a:r>
            <a:r>
              <a:rPr lang="hr-HR" sz="1400" b="1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Škropeta</a:t>
            </a:r>
            <a:r>
              <a:rPr lang="hr-HR" sz="1400" b="1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 i Lucia </a:t>
            </a:r>
            <a:r>
              <a:rPr lang="hr-HR" sz="1400" b="1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Grabrović</a:t>
            </a:r>
            <a:r>
              <a:rPr lang="hr-HR" sz="1400" b="0" i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 (MŠ Pazin).</a:t>
            </a: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kern="1400" dirty="0">
                <a:ln>
                  <a:noFill/>
                </a:ln>
                <a:effectLst/>
                <a:latin typeface="Times New Roman" panose="02020603050405020304" pitchFamily="18" charset="0"/>
              </a:rPr>
              <a:t>-5.mjesto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kern="1400" dirty="0">
                <a:effectLst/>
                <a:latin typeface="Times New Roman" panose="02020603050405020304" pitchFamily="18" charset="0"/>
              </a:rPr>
              <a:t>-</a:t>
            </a:r>
            <a:r>
              <a:rPr lang="hr-HR" sz="1800" kern="1400" dirty="0" err="1">
                <a:effectLst/>
                <a:latin typeface="Times New Roman" panose="02020603050405020304" pitchFamily="18" charset="0"/>
              </a:rPr>
              <a:t>mentor:Dalibor</a:t>
            </a:r>
            <a:r>
              <a:rPr lang="hr-HR" sz="1800" kern="1400" dirty="0">
                <a:effectLst/>
                <a:latin typeface="Times New Roman" panose="02020603050405020304" pitchFamily="18" charset="0"/>
              </a:rPr>
              <a:t> Radović</a:t>
            </a: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kern="1400" dirty="0">
                <a:ln>
                  <a:noFill/>
                </a:ln>
                <a:effectLst/>
                <a:latin typeface="Times New Roman" panose="02020603050405020304" pitchFamily="18" charset="0"/>
              </a:rPr>
              <a:t> 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553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8081" y="285749"/>
            <a:ext cx="10597643" cy="1343025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r-HR" sz="36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GRANIČAR</a:t>
            </a:r>
            <a:r>
              <a:rPr lang="hr-HR" sz="3600" b="1" kern="14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hr-HR" sz="3600" kern="14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Poreč, 6. listopada 2021.</a:t>
            </a:r>
            <a:br>
              <a:rPr lang="hr-HR" sz="1800" kern="14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endParaRPr lang="hr-HR" sz="3600" kern="14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36637" y="2314575"/>
            <a:ext cx="10479088" cy="3790950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200" dirty="0">
                <a:ln>
                  <a:noFill/>
                </a:ln>
                <a:effectLst/>
                <a:latin typeface="Arial" panose="020B0604020202020204" pitchFamily="34" charset="0"/>
              </a:rPr>
              <a:t>Dora </a:t>
            </a:r>
            <a:r>
              <a:rPr lang="hr-HR" sz="1800" b="1" kern="1200" dirty="0" err="1">
                <a:ln>
                  <a:noFill/>
                </a:ln>
                <a:effectLst/>
                <a:latin typeface="Arial" panose="020B0604020202020204" pitchFamily="34" charset="0"/>
              </a:rPr>
              <a:t>Amić</a:t>
            </a:r>
            <a:r>
              <a:rPr lang="hr-HR" sz="1800" b="1" kern="1200" dirty="0">
                <a:ln>
                  <a:noFill/>
                </a:ln>
                <a:effectLst/>
                <a:latin typeface="Arial" panose="020B0604020202020204" pitchFamily="34" charset="0"/>
              </a:rPr>
              <a:t>, Sara Bartolić, Martin Erik, Rafael </a:t>
            </a:r>
            <a:r>
              <a:rPr lang="hr-HR" sz="1800" b="1" kern="1200" dirty="0" err="1">
                <a:ln>
                  <a:noFill/>
                </a:ln>
                <a:effectLst/>
                <a:latin typeface="Arial" panose="020B0604020202020204" pitchFamily="34" charset="0"/>
              </a:rPr>
              <a:t>Kadum</a:t>
            </a:r>
            <a:r>
              <a:rPr lang="hr-HR" sz="1800" b="1" kern="1200" dirty="0">
                <a:ln>
                  <a:noFill/>
                </a:ln>
                <a:effectLst/>
                <a:latin typeface="Arial" panose="020B0604020202020204" pitchFamily="34" charset="0"/>
              </a:rPr>
              <a:t>, Jan </a:t>
            </a:r>
            <a:r>
              <a:rPr lang="hr-HR" sz="1800" b="1" kern="1200" dirty="0" err="1">
                <a:ln>
                  <a:noFill/>
                </a:ln>
                <a:effectLst/>
                <a:latin typeface="Arial" panose="020B0604020202020204" pitchFamily="34" charset="0"/>
              </a:rPr>
              <a:t>Labinjan</a:t>
            </a:r>
            <a:r>
              <a:rPr lang="hr-HR" sz="1800" b="1" kern="1200" dirty="0">
                <a:ln>
                  <a:noFill/>
                </a:ln>
                <a:effectLst/>
                <a:latin typeface="Arial" panose="020B0604020202020204" pitchFamily="34" charset="0"/>
              </a:rPr>
              <a:t>, Matteo </a:t>
            </a:r>
            <a:r>
              <a:rPr lang="hr-HR" sz="1800" b="1" kern="1200" dirty="0" err="1">
                <a:ln>
                  <a:noFill/>
                </a:ln>
                <a:effectLst/>
                <a:latin typeface="Arial" panose="020B0604020202020204" pitchFamily="34" charset="0"/>
              </a:rPr>
              <a:t>Lakošeljac</a:t>
            </a:r>
            <a:r>
              <a:rPr lang="hr-HR" sz="1800" b="1" kern="1200" dirty="0">
                <a:ln>
                  <a:noFill/>
                </a:ln>
                <a:effectLst/>
                <a:latin typeface="Arial" panose="020B0604020202020204" pitchFamily="34" charset="0"/>
              </a:rPr>
              <a:t>, Andrea Mikulić, </a:t>
            </a:r>
            <a:r>
              <a:rPr lang="hr-HR" sz="1800" b="1" kern="1200" dirty="0" err="1">
                <a:ln>
                  <a:noFill/>
                </a:ln>
                <a:effectLst/>
                <a:latin typeface="Arial" panose="020B0604020202020204" pitchFamily="34" charset="0"/>
              </a:rPr>
              <a:t>Leana</a:t>
            </a:r>
            <a:r>
              <a:rPr lang="hr-HR" sz="1800" b="1" kern="1200" dirty="0">
                <a:ln>
                  <a:noFill/>
                </a:ln>
                <a:effectLst/>
                <a:latin typeface="Arial" panose="020B0604020202020204" pitchFamily="34" charset="0"/>
              </a:rPr>
              <a:t> Pilat, Angelina </a:t>
            </a:r>
            <a:r>
              <a:rPr lang="hr-HR" sz="1800" b="1" kern="1200" dirty="0" err="1">
                <a:ln>
                  <a:noFill/>
                </a:ln>
                <a:effectLst/>
                <a:latin typeface="Arial" panose="020B0604020202020204" pitchFamily="34" charset="0"/>
              </a:rPr>
              <a:t>Selar</a:t>
            </a:r>
            <a:r>
              <a:rPr lang="hr-HR" sz="1800" b="1" kern="1200" dirty="0">
                <a:ln>
                  <a:noFill/>
                </a:ln>
                <a:effectLst/>
                <a:latin typeface="Arial" panose="020B0604020202020204" pitchFamily="34" charset="0"/>
              </a:rPr>
              <a:t>, Borna </a:t>
            </a:r>
            <a:r>
              <a:rPr lang="hr-HR" sz="1800" b="1" kern="1200" dirty="0" err="1">
                <a:ln>
                  <a:noFill/>
                </a:ln>
                <a:effectLst/>
                <a:latin typeface="Arial" panose="020B0604020202020204" pitchFamily="34" charset="0"/>
              </a:rPr>
              <a:t>Selar</a:t>
            </a:r>
            <a:r>
              <a:rPr lang="hr-HR" sz="1800" b="1" kern="1200" dirty="0">
                <a:ln>
                  <a:noFill/>
                </a:ln>
                <a:effectLst/>
                <a:latin typeface="Arial" panose="020B0604020202020204" pitchFamily="34" charset="0"/>
              </a:rPr>
              <a:t>, </a:t>
            </a:r>
            <a:r>
              <a:rPr lang="hr-HR" sz="1800" b="1" kern="1200" dirty="0" err="1">
                <a:ln>
                  <a:noFill/>
                </a:ln>
                <a:effectLst/>
                <a:latin typeface="Arial" panose="020B0604020202020204" pitchFamily="34" charset="0"/>
              </a:rPr>
              <a:t>Stefani</a:t>
            </a:r>
            <a:r>
              <a:rPr lang="hr-HR" sz="1800" b="1" kern="1200" dirty="0">
                <a:ln>
                  <a:noFill/>
                </a:ln>
                <a:effectLst/>
                <a:latin typeface="Arial" panose="020B0604020202020204" pitchFamily="34" charset="0"/>
              </a:rPr>
              <a:t> Slišković, Lukas </a:t>
            </a:r>
            <a:r>
              <a:rPr lang="hr-HR" sz="1800" b="1" kern="1200" dirty="0" err="1">
                <a:ln>
                  <a:noFill/>
                </a:ln>
                <a:effectLst/>
                <a:latin typeface="Arial" panose="020B0604020202020204" pitchFamily="34" charset="0"/>
              </a:rPr>
              <a:t>Šolić</a:t>
            </a:r>
            <a:r>
              <a:rPr lang="hr-HR" sz="1800" kern="1200" dirty="0">
                <a:ln>
                  <a:noFill/>
                </a:ln>
                <a:effectLst/>
                <a:latin typeface="Arial" panose="020B0604020202020204" pitchFamily="34" charset="0"/>
              </a:rPr>
              <a:t>,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kern="1200" dirty="0">
                <a:ln>
                  <a:noFill/>
                </a:ln>
                <a:effectLst/>
                <a:latin typeface="Arial" panose="020B0604020202020204" pitchFamily="34" charset="0"/>
              </a:rPr>
              <a:t>3. r. PŠ </a:t>
            </a:r>
            <a:r>
              <a:rPr lang="hr-HR" sz="1800" kern="1200" dirty="0" err="1">
                <a:ln>
                  <a:noFill/>
                </a:ln>
                <a:effectLst/>
                <a:latin typeface="Arial" panose="020B0604020202020204" pitchFamily="34" charset="0"/>
              </a:rPr>
              <a:t>Karojba</a:t>
            </a:r>
            <a:r>
              <a:rPr lang="hr-HR" sz="1800" kern="1200" dirty="0">
                <a:ln>
                  <a:noFill/>
                </a:ln>
                <a:effectLst/>
                <a:latin typeface="Arial" panose="020B0604020202020204" pitchFamily="34" charset="0"/>
              </a:rPr>
              <a:t>,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kern="1200" dirty="0">
                <a:ln>
                  <a:noFill/>
                </a:ln>
                <a:effectLst/>
                <a:latin typeface="Arial" panose="020B0604020202020204" pitchFamily="34" charset="0"/>
              </a:rPr>
              <a:t>			 mentorica: Snježana </a:t>
            </a:r>
            <a:r>
              <a:rPr lang="hr-HR" sz="1800" kern="1200" dirty="0" err="1">
                <a:ln>
                  <a:noFill/>
                </a:ln>
                <a:effectLst/>
                <a:latin typeface="Arial" panose="020B0604020202020204" pitchFamily="34" charset="0"/>
              </a:rPr>
              <a:t>Klanjac</a:t>
            </a:r>
            <a:r>
              <a:rPr lang="hr-HR" sz="1800" kern="1200" dirty="0">
                <a:ln>
                  <a:noFill/>
                </a:ln>
                <a:effectLst/>
                <a:latin typeface="Arial" panose="020B0604020202020204" pitchFamily="34" charset="0"/>
              </a:rPr>
              <a:t>.</a:t>
            </a: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2492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8081" y="285749"/>
            <a:ext cx="10597643" cy="1343025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r-HR" sz="3600" kern="1400" dirty="0">
                <a:solidFill>
                  <a:srgbClr val="FF0000"/>
                </a:solidFill>
                <a:latin typeface="Arial" panose="020B0604020202020204" pitchFamily="34" charset="0"/>
              </a:rPr>
              <a:t>KOŠARKA -</a:t>
            </a:r>
            <a:r>
              <a:rPr lang="hr-HR" sz="3600" kern="1400" dirty="0">
                <a:latin typeface="Arial" panose="020B0604020202020204" pitchFamily="34" charset="0"/>
              </a:rPr>
              <a:t> Poreč, 21.siječnja 2022. </a:t>
            </a:r>
            <a:br>
              <a:rPr lang="hr-HR" sz="1800" kern="14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endParaRPr lang="hr-HR" sz="3600" kern="14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36637" y="2314575"/>
            <a:ext cx="10479088" cy="2419350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E6D28F43-82E7-4451-AA0B-5DF4BBB5DC64}"/>
              </a:ext>
            </a:extLst>
          </p:cNvPr>
          <p:cNvSpPr txBox="1"/>
          <p:nvPr/>
        </p:nvSpPr>
        <p:spPr>
          <a:xfrm>
            <a:off x="1036636" y="2490877"/>
            <a:ext cx="932656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hr-HR" b="1" kern="1400" dirty="0">
                <a:latin typeface="Arial" panose="020B0604020202020204" pitchFamily="34" charset="0"/>
              </a:rPr>
              <a:t>DJEČACI</a:t>
            </a:r>
            <a:r>
              <a:rPr lang="hr-HR" kern="1400" dirty="0">
                <a:latin typeface="Arial" panose="020B0604020202020204" pitchFamily="34" charset="0"/>
              </a:rPr>
              <a:t>: </a:t>
            </a:r>
          </a:p>
          <a:p>
            <a:pPr>
              <a:buClr>
                <a:srgbClr val="FF0000"/>
              </a:buClr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Vito Turković, Antonio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Fabris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Lucian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Oplanić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Gabrijel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Jakus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Dominik Rajko, Teo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Mikolić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PŠ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Tinjan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 Lovro Burić,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Atilio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Marečić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Aleks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Travalja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Mate Udovičić, Niko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Bevčar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Marko Luka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Guerin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MŠ Pazin -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2.mjesto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b="1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		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mentorica: Dajana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Otočan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. </a:t>
            </a:r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2000" kern="1400" dirty="0">
                <a:ln>
                  <a:noFill/>
                </a:ln>
                <a:effectLst/>
                <a:latin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749134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8081" y="285749"/>
            <a:ext cx="10597643" cy="1343025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r-HR" sz="3600" kern="1400" dirty="0">
                <a:solidFill>
                  <a:srgbClr val="FF0000"/>
                </a:solidFill>
                <a:latin typeface="Arial" panose="020B0604020202020204" pitchFamily="34" charset="0"/>
              </a:rPr>
              <a:t>KOŠARKA-</a:t>
            </a:r>
            <a:r>
              <a:rPr lang="hr-HR" sz="3600" kern="1400" dirty="0">
                <a:latin typeface="Arial" panose="020B0604020202020204" pitchFamily="34" charset="0"/>
              </a:rPr>
              <a:t> (5.i 6. razredi), Vodnjan,  6. travnja 2022.</a:t>
            </a:r>
            <a:endParaRPr lang="hr-HR" sz="3600" kern="14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36637" y="2314575"/>
            <a:ext cx="10479088" cy="3790950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78241755-2936-4087-AB7E-55128FF801B3}"/>
              </a:ext>
            </a:extLst>
          </p:cNvPr>
          <p:cNvSpPr txBox="1"/>
          <p:nvPr/>
        </p:nvSpPr>
        <p:spPr>
          <a:xfrm>
            <a:off x="1152524" y="2551837"/>
            <a:ext cx="921067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kern="1400" dirty="0">
                <a:latin typeface="Arial" panose="020B0604020202020204" pitchFamily="34" charset="0"/>
              </a:rPr>
              <a:t>DJEČACI: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Petar Kontić, Aleks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Šolić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Tian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Sloković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Josip Mališa  PŠ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Karojba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Matko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Tomišić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Mathias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Zustović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Nino Antolović, Lovro Grubiša, Pio Lukšić, Teo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Deltin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Marko Luka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Guerin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i Suri Hodžić Spremo,  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MŠ Pazin –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3. mjesto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endParaRPr lang="hr-HR" kern="1400" dirty="0">
              <a:latin typeface="Arial" panose="020B0604020202020204" pitchFamily="34" charset="0"/>
            </a:endParaRPr>
          </a:p>
          <a:p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			mentor: Paolo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Maligec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.</a:t>
            </a:r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027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4300" y="311317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0000"/>
                </a:solidFill>
              </a:rPr>
              <a:t>Kros</a:t>
            </a:r>
            <a:br>
              <a:rPr lang="hr-HR" dirty="0"/>
            </a:br>
            <a:r>
              <a:rPr lang="hr-HR" dirty="0"/>
              <a:t>Rovinj, 2021.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4301" y="1848467"/>
            <a:ext cx="10888724" cy="3942735"/>
          </a:xfrm>
        </p:spPr>
        <p:txBody>
          <a:bodyPr>
            <a:normAutofit/>
          </a:bodyPr>
          <a:lstStyle/>
          <a:p>
            <a:endParaRPr lang="hr-HR" b="1" dirty="0">
              <a:solidFill>
                <a:srgbClr val="FF0000"/>
              </a:solidFill>
            </a:endParaRPr>
          </a:p>
          <a:p>
            <a:r>
              <a:rPr lang="hr-HR" b="1" dirty="0"/>
              <a:t>DJEČACI</a:t>
            </a:r>
            <a:r>
              <a:rPr lang="hr-HR" dirty="0"/>
              <a:t> : </a:t>
            </a:r>
          </a:p>
          <a:p>
            <a:pPr marL="0" indent="0">
              <a:buNone/>
            </a:pPr>
            <a:r>
              <a:rPr lang="hr-HR" b="1" dirty="0"/>
              <a:t>Matej </a:t>
            </a:r>
            <a:r>
              <a:rPr lang="hr-HR" b="1" dirty="0" err="1"/>
              <a:t>Guga</a:t>
            </a:r>
            <a:r>
              <a:rPr lang="hr-HR" b="1" dirty="0"/>
              <a:t>, Antonio </a:t>
            </a:r>
            <a:r>
              <a:rPr lang="hr-HR" b="1" dirty="0" err="1"/>
              <a:t>Starić</a:t>
            </a:r>
            <a:r>
              <a:rPr lang="hr-HR" b="1" dirty="0"/>
              <a:t>,</a:t>
            </a:r>
            <a:r>
              <a:rPr lang="hr-HR" dirty="0"/>
              <a:t> 3.c MŠ Pazin, </a:t>
            </a:r>
            <a:r>
              <a:rPr lang="hr-HR" b="1" dirty="0"/>
              <a:t>Matija Brajković </a:t>
            </a:r>
            <a:r>
              <a:rPr lang="hr-HR" dirty="0"/>
              <a:t>i </a:t>
            </a:r>
            <a:r>
              <a:rPr lang="hr-HR" b="1" dirty="0"/>
              <a:t>Paolo </a:t>
            </a:r>
            <a:r>
              <a:rPr lang="hr-HR" b="1" dirty="0" err="1"/>
              <a:t>Rusac</a:t>
            </a:r>
            <a:r>
              <a:rPr lang="hr-HR" b="1" dirty="0"/>
              <a:t>, </a:t>
            </a:r>
            <a:r>
              <a:rPr lang="hr-HR" dirty="0"/>
              <a:t>3.a MŠ Pazin – </a:t>
            </a:r>
            <a:r>
              <a:rPr lang="hr-HR" b="1" dirty="0"/>
              <a:t>2. mjesto</a:t>
            </a:r>
          </a:p>
          <a:p>
            <a:pPr marL="0" indent="0">
              <a:buNone/>
            </a:pPr>
            <a:r>
              <a:rPr lang="hr-HR" dirty="0"/>
              <a:t>			mentorica: Ivana </a:t>
            </a:r>
            <a:r>
              <a:rPr lang="hr-HR" dirty="0" err="1"/>
              <a:t>Baća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742739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8081" y="285749"/>
            <a:ext cx="10597643" cy="1343025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r-HR" sz="3600" kern="1400" cap="all" dirty="0">
                <a:solidFill>
                  <a:srgbClr val="FF0000"/>
                </a:solidFill>
                <a:latin typeface="Arial" panose="020B0604020202020204" pitchFamily="34" charset="0"/>
              </a:rPr>
              <a:t>Kros-</a:t>
            </a:r>
            <a:r>
              <a:rPr lang="hr-HR" sz="3600" kern="1400" cap="all" dirty="0">
                <a:latin typeface="Arial" panose="020B0604020202020204" pitchFamily="34" charset="0"/>
              </a:rPr>
              <a:t> </a:t>
            </a:r>
            <a:r>
              <a:rPr lang="hr-HR" sz="3600" kern="1400" dirty="0">
                <a:latin typeface="Arial" panose="020B0604020202020204" pitchFamily="34" charset="0"/>
              </a:rPr>
              <a:t>(5. i 6. razredi), Rovinj,  </a:t>
            </a:r>
            <a:r>
              <a:rPr lang="hr-HR" kern="1400" dirty="0">
                <a:latin typeface="Arial" panose="020B0604020202020204" pitchFamily="34" charset="0"/>
              </a:rPr>
              <a:t>19</a:t>
            </a:r>
            <a:r>
              <a:rPr lang="hr-HR" sz="3600" kern="1400" dirty="0">
                <a:latin typeface="Arial" panose="020B0604020202020204" pitchFamily="34" charset="0"/>
              </a:rPr>
              <a:t>. listopada 2022.</a:t>
            </a:r>
            <a:endParaRPr lang="hr-HR" sz="3600" kern="14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36637" y="2314575"/>
            <a:ext cx="10479088" cy="3790950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81286A40-92A5-446E-865C-30F85EFE61BD}"/>
              </a:ext>
            </a:extLst>
          </p:cNvPr>
          <p:cNvSpPr txBox="1"/>
          <p:nvPr/>
        </p:nvSpPr>
        <p:spPr>
          <a:xfrm>
            <a:off x="1383505" y="2457450"/>
            <a:ext cx="9771858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cap="all" dirty="0" err="1">
                <a:ln>
                  <a:noFill/>
                </a:ln>
                <a:effectLst/>
                <a:latin typeface="Arial" panose="020B0604020202020204" pitchFamily="34" charset="0"/>
              </a:rPr>
              <a:t>dječaci</a:t>
            </a:r>
            <a:r>
              <a:rPr lang="hr-HR" sz="1800" kern="1400" cap="all" dirty="0" err="1">
                <a:ln>
                  <a:noFill/>
                </a:ln>
                <a:effectLst/>
                <a:latin typeface="Arial" panose="020B0604020202020204" pitchFamily="34" charset="0"/>
              </a:rPr>
              <a:t>:Jan</a:t>
            </a:r>
            <a:r>
              <a:rPr lang="hr-HR" sz="1800" kern="1400" cap="all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400" cap="all" dirty="0" err="1">
                <a:ln>
                  <a:noFill/>
                </a:ln>
                <a:effectLst/>
                <a:latin typeface="Arial" panose="020B0604020202020204" pitchFamily="34" charset="0"/>
              </a:rPr>
              <a:t>fonović,Paolo</a:t>
            </a:r>
            <a:r>
              <a:rPr lang="hr-HR" sz="1800" kern="1400" cap="all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400" cap="all" dirty="0" err="1">
                <a:ln>
                  <a:noFill/>
                </a:ln>
                <a:effectLst/>
                <a:latin typeface="Arial" panose="020B0604020202020204" pitchFamily="34" charset="0"/>
              </a:rPr>
              <a:t>družetić,ivan</a:t>
            </a:r>
            <a:r>
              <a:rPr lang="hr-HR" sz="1800" kern="1400" cap="all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400" cap="all" dirty="0" err="1">
                <a:ln>
                  <a:noFill/>
                </a:ln>
                <a:effectLst/>
                <a:latin typeface="Arial" panose="020B0604020202020204" pitchFamily="34" charset="0"/>
              </a:rPr>
              <a:t>družetić,noa</a:t>
            </a:r>
            <a:r>
              <a:rPr lang="hr-HR" sz="1800" kern="1400" cap="all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400" cap="all" dirty="0" err="1">
                <a:ln>
                  <a:noFill/>
                </a:ln>
                <a:effectLst/>
                <a:latin typeface="Arial" panose="020B0604020202020204" pitchFamily="34" charset="0"/>
              </a:rPr>
              <a:t>cvijanović</a:t>
            </a:r>
            <a:r>
              <a:rPr lang="hr-HR" sz="1800" kern="1400" cap="all" dirty="0">
                <a:ln>
                  <a:noFill/>
                </a:ln>
                <a:effectLst/>
                <a:latin typeface="Arial" panose="020B0604020202020204" pitchFamily="34" charset="0"/>
              </a:rPr>
              <a:t>: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MŠ Pazin – </a:t>
            </a:r>
            <a:r>
              <a:rPr lang="hr-HR" b="1" kern="1400" dirty="0">
                <a:latin typeface="Arial" panose="020B0604020202020204" pitchFamily="34" charset="0"/>
              </a:rPr>
              <a:t>4.mjesto</a:t>
            </a:r>
            <a:endParaRPr lang="hr-HR" sz="1800" b="1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b="1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			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mentor: Dalibor Radović </a:t>
            </a:r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2000" kern="1400" dirty="0">
                <a:ln>
                  <a:noFill/>
                </a:ln>
                <a:effectLst/>
                <a:latin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501955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8081" y="285749"/>
            <a:ext cx="10597643" cy="1343025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r-HR" sz="3600" kern="1400" dirty="0">
                <a:solidFill>
                  <a:srgbClr val="FF0000"/>
                </a:solidFill>
                <a:latin typeface="Arial" panose="020B0604020202020204" pitchFamily="34" charset="0"/>
              </a:rPr>
              <a:t>KROS</a:t>
            </a:r>
            <a:r>
              <a:rPr lang="hr-HR" sz="3600" kern="1400" dirty="0">
                <a:latin typeface="Arial" panose="020B0604020202020204" pitchFamily="34" charset="0"/>
              </a:rPr>
              <a:t> - (7. i 8 razredi), Rovinj,  </a:t>
            </a:r>
            <a:r>
              <a:rPr lang="hr-HR" kern="1400" dirty="0">
                <a:latin typeface="Arial" panose="020B0604020202020204" pitchFamily="34" charset="0"/>
              </a:rPr>
              <a:t>21</a:t>
            </a:r>
            <a:r>
              <a:rPr lang="hr-HR" sz="3600" kern="1400" dirty="0">
                <a:latin typeface="Arial" panose="020B0604020202020204" pitchFamily="34" charset="0"/>
              </a:rPr>
              <a:t>. listopada 2022.</a:t>
            </a:r>
            <a:endParaRPr lang="hr-HR" sz="3600" kern="14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36637" y="2314575"/>
            <a:ext cx="10479088" cy="3790950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D7712F81-22B2-477D-83D3-6C3D0184BB02}"/>
              </a:ext>
            </a:extLst>
          </p:cNvPr>
          <p:cNvSpPr txBox="1"/>
          <p:nvPr/>
        </p:nvSpPr>
        <p:spPr>
          <a:xfrm>
            <a:off x="1036636" y="2314575"/>
            <a:ext cx="10250489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DJEČACI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: 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Marko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Dušić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, Simon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Lakošeljac</a:t>
            </a:r>
            <a:r>
              <a:rPr lang="hr-HR" dirty="0">
                <a:solidFill>
                  <a:srgbClr val="B22222"/>
                </a:solidFill>
                <a:latin typeface="Verdana" panose="020B0604030504040204" pitchFamily="34" charset="0"/>
              </a:rPr>
              <a:t>(PŠ KAROJBA),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 Tino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Majcan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, Suri Spremo Hodžić, Vito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Dušić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 (bolestan).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mentor: Dalibor Radović.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kern="1400" dirty="0">
                <a:latin typeface="Arial" panose="020B0604020202020204" pitchFamily="34" charset="0"/>
              </a:rPr>
              <a:t>-5.MJESTO</a:t>
            </a:r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2000" kern="1400" dirty="0">
                <a:ln>
                  <a:noFill/>
                </a:ln>
                <a:effectLst/>
                <a:latin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876361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8081" y="285750"/>
            <a:ext cx="10597643" cy="1000126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r-HR" sz="3600" kern="1400" dirty="0">
                <a:solidFill>
                  <a:srgbClr val="FF0000"/>
                </a:solidFill>
                <a:latin typeface="Arial" panose="020B0604020202020204" pitchFamily="34" charset="0"/>
              </a:rPr>
              <a:t>KROS- </a:t>
            </a:r>
            <a:r>
              <a:rPr lang="hr-HR" sz="3600" kern="1400" dirty="0">
                <a:solidFill>
                  <a:schemeClr val="tx1"/>
                </a:solidFill>
                <a:latin typeface="Arial" panose="020B0604020202020204" pitchFamily="34" charset="0"/>
              </a:rPr>
              <a:t>DJEVOJČICE</a:t>
            </a:r>
            <a:r>
              <a:rPr lang="hr-HR" sz="3600" kern="1400" dirty="0">
                <a:latin typeface="Arial" panose="020B0604020202020204" pitchFamily="34" charset="0"/>
              </a:rPr>
              <a:t>, Rovinj,  29. travnja 2022.</a:t>
            </a:r>
            <a:endParaRPr lang="hr-HR" sz="3600" kern="14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36637" y="2314575"/>
            <a:ext cx="10479088" cy="3790950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1AB08DB7-26CF-4902-A453-B01E1035364C}"/>
              </a:ext>
            </a:extLst>
          </p:cNvPr>
          <p:cNvSpPr txBox="1"/>
          <p:nvPr/>
        </p:nvSpPr>
        <p:spPr>
          <a:xfrm>
            <a:off x="1783555" y="2302907"/>
            <a:ext cx="9636919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Mia Jovičić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MŠ Pazin—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2. mjesto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,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Tara Hodžić Spremo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MŠ Pazin -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3. mjesto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Emily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Ćus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Nevena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Rilak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Leona Jurić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MŠ Pazin,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			mentor: Dalibor Radović.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20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Katja Pulić, Ana Tanković, Lena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Smilović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Lana Jurčić, Lana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Lencović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Ana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Ujčić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Petra Grah, Matea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Gojtanić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MŠ Pazin, 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			mentorica: Dajana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Otočan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.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457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8011" y="784126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0000"/>
                </a:solidFill>
              </a:rPr>
              <a:t>HRVATSKI JEZIK – Županijsko natjecanje</a:t>
            </a:r>
            <a:br>
              <a:rPr lang="hr-HR" dirty="0"/>
            </a:br>
            <a:r>
              <a:rPr lang="hr-HR" dirty="0"/>
              <a:t>Poreč, 28. ožujka 2023.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31836" y="2131139"/>
            <a:ext cx="10018713" cy="39427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7. RAZRED</a:t>
            </a:r>
          </a:p>
          <a:p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Jakov Kolić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 7.r PŠ Sveti Petar u Šumi, mentorica: </a:t>
            </a: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Sanja </a:t>
            </a:r>
            <a:r>
              <a:rPr lang="hr-HR" b="1" dirty="0" err="1">
                <a:latin typeface="Arial" panose="020B0604020202020204" pitchFamily="34" charset="0"/>
                <a:cs typeface="Arial" panose="020B0604020202020204" pitchFamily="34" charset="0"/>
              </a:rPr>
              <a:t>Baćac</a:t>
            </a: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 Ivančić</a:t>
            </a:r>
          </a:p>
          <a:p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Mia Jovičić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 7.d MŠ Pazin, mentorica: </a:t>
            </a: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Ivana </a:t>
            </a:r>
            <a:r>
              <a:rPr lang="hr-HR" b="1" dirty="0" err="1">
                <a:latin typeface="Arial" panose="020B0604020202020204" pitchFamily="34" charset="0"/>
                <a:cs typeface="Arial" panose="020B0604020202020204" pitchFamily="34" charset="0"/>
              </a:rPr>
              <a:t>Grabrović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Tara Jurišić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 7. r PŠ </a:t>
            </a:r>
            <a:r>
              <a:rPr lang="hr-HR" dirty="0" err="1">
                <a:latin typeface="Arial" panose="020B0604020202020204" pitchFamily="34" charset="0"/>
                <a:cs typeface="Arial" panose="020B0604020202020204" pitchFamily="34" charset="0"/>
              </a:rPr>
              <a:t>Karojba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 mentorica: </a:t>
            </a: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Lorena Vlahović,</a:t>
            </a:r>
          </a:p>
          <a:p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Stela </a:t>
            </a:r>
            <a:r>
              <a:rPr lang="hr-HR" b="1" dirty="0" err="1">
                <a:latin typeface="Arial" panose="020B0604020202020204" pitchFamily="34" charset="0"/>
                <a:cs typeface="Arial" panose="020B0604020202020204" pitchFamily="34" charset="0"/>
              </a:rPr>
              <a:t>Štrucelj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 7.a MŠ Pazin, mentorica: </a:t>
            </a: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Patricija Golob-</a:t>
            </a:r>
            <a:r>
              <a:rPr lang="hr-HR" b="1" dirty="0" err="1">
                <a:latin typeface="Arial" panose="020B0604020202020204" pitchFamily="34" charset="0"/>
                <a:cs typeface="Arial" panose="020B0604020202020204" pitchFamily="34" charset="0"/>
              </a:rPr>
              <a:t>Fonović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8. RAZRED</a:t>
            </a:r>
          </a:p>
          <a:p>
            <a:pPr>
              <a:buNone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Vito Jelenić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 8.a MŠ Pazin, mentorica: </a:t>
            </a: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Martina </a:t>
            </a:r>
            <a:r>
              <a:rPr lang="hr-HR" b="1" dirty="0" err="1">
                <a:latin typeface="Arial" panose="020B0604020202020204" pitchFamily="34" charset="0"/>
                <a:cs typeface="Arial" panose="020B0604020202020204" pitchFamily="34" charset="0"/>
              </a:rPr>
              <a:t>Šajina</a:t>
            </a: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b="1" dirty="0" err="1">
                <a:latin typeface="Arial" panose="020B0604020202020204" pitchFamily="34" charset="0"/>
                <a:cs typeface="Arial" panose="020B0604020202020204" pitchFamily="34" charset="0"/>
              </a:rPr>
              <a:t>Ivetić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1502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4300" y="311317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r>
              <a:rPr lang="hr-HR" kern="1400" dirty="0">
                <a:solidFill>
                  <a:srgbClr val="FF0000"/>
                </a:solidFill>
                <a:latin typeface="Arial" panose="020B0604020202020204" pitchFamily="34" charset="0"/>
              </a:rPr>
              <a:t>KROS- </a:t>
            </a:r>
            <a:r>
              <a:rPr lang="hr-HR" kern="1400" dirty="0">
                <a:solidFill>
                  <a:schemeClr val="tx1"/>
                </a:solidFill>
                <a:latin typeface="Arial" panose="020B0604020202020204" pitchFamily="34" charset="0"/>
              </a:rPr>
              <a:t>DJEČACI</a:t>
            </a:r>
            <a:r>
              <a:rPr lang="hr-HR" kern="1400" dirty="0">
                <a:latin typeface="Arial" panose="020B0604020202020204" pitchFamily="34" charset="0"/>
              </a:rPr>
              <a:t>, Rovinj,  29. travnja 2022.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28525" y="2229467"/>
            <a:ext cx="10888724" cy="3942735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Lukas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Funčić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Marko Luka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Guerin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Petar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Guga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Marko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Dušić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Vito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Dušić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MŠ Pazin,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2457100" lvl="6" indent="0">
              <a:spcBef>
                <a:spcPts val="0"/>
              </a:spcBef>
              <a:spcAft>
                <a:spcPts val="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mentorica: Dajana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Otočan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.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Noa Cvijanović, Suri Spremo Hodžić, Tino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Majcan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Atilio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Marečić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MŠ Pazin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—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2. mjesto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 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Mathias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Ćus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Leni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Pauletić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MŠ Pazin,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2457100" lvl="6" indent="0">
              <a:spcBef>
                <a:spcPts val="0"/>
              </a:spcBef>
              <a:spcAft>
                <a:spcPts val="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mentor: Dalibor Radović, </a:t>
            </a: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009804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4300" y="311317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r>
              <a:rPr lang="hr-HR" kern="1400" dirty="0">
                <a:solidFill>
                  <a:srgbClr val="FF0000"/>
                </a:solidFill>
                <a:latin typeface="Arial" panose="020B0604020202020204" pitchFamily="34" charset="0"/>
              </a:rPr>
              <a:t>MINI NOGOMET </a:t>
            </a:r>
            <a:r>
              <a:rPr lang="hr-HR" kern="1400" dirty="0">
                <a:latin typeface="Arial" panose="020B0604020202020204" pitchFamily="34" charset="0"/>
              </a:rPr>
              <a:t>(5. i 6. razredi), Rovinj, </a:t>
            </a:r>
            <a:br>
              <a:rPr lang="hr-HR" kern="1400" dirty="0">
                <a:latin typeface="Arial" panose="020B0604020202020204" pitchFamily="34" charset="0"/>
              </a:rPr>
            </a:br>
            <a:r>
              <a:rPr lang="hr-HR" kern="1400" dirty="0">
                <a:latin typeface="Arial" panose="020B0604020202020204" pitchFamily="34" charset="0"/>
              </a:rPr>
              <a:t>12. travnja 2022.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4301" y="1848467"/>
            <a:ext cx="10888724" cy="3942735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endParaRPr lang="hr-HR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8C6C512F-EC4B-4800-83E7-7F3439C091DA}"/>
              </a:ext>
            </a:extLst>
          </p:cNvPr>
          <p:cNvSpPr txBox="1"/>
          <p:nvPr/>
        </p:nvSpPr>
        <p:spPr>
          <a:xfrm>
            <a:off x="1066800" y="2305103"/>
            <a:ext cx="9496425" cy="25555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hr-HR" b="1" kern="1400" dirty="0">
                <a:latin typeface="Arial" panose="020B0604020202020204" pitchFamily="34" charset="0"/>
              </a:rPr>
              <a:t>DJEČACI</a:t>
            </a:r>
            <a:r>
              <a:rPr lang="hr-HR" kern="1400" dirty="0"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Andrej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Kotiga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Teo Pilat, Leon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Jocikj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Niko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Bevčar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Jan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Ladavac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Paolo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Družetić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Ivan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Družetić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Vito Šestan, Lino Grah,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Natan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Vale, Lukas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Funčić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Leni Flegar 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MŠ Pazin,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Jakov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Kajapić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PŠ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Trviž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-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3. mjesto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105000"/>
              </a:lnSpc>
              <a:spcAft>
                <a:spcPts val="80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			mentor: Dalibor Radović.  </a:t>
            </a:r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r>
              <a:rPr lang="hr-HR" sz="2000" kern="1400" dirty="0">
                <a:ln>
                  <a:noFill/>
                </a:ln>
                <a:effectLst/>
                <a:latin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548791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4300" y="311317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r>
              <a:rPr lang="hr-HR" kern="1400" dirty="0">
                <a:solidFill>
                  <a:srgbClr val="FF0000"/>
                </a:solidFill>
                <a:latin typeface="Arial" panose="020B0604020202020204" pitchFamily="34" charset="0"/>
              </a:rPr>
              <a:t>ODBOJKA</a:t>
            </a:r>
            <a:r>
              <a:rPr lang="hr-HR" kern="1400" dirty="0">
                <a:latin typeface="Arial" panose="020B0604020202020204" pitchFamily="34" charset="0"/>
              </a:rPr>
              <a:t> (5. i 6. razredi), Novigrad, 21.i 23. ožujka 2022.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4301" y="1848467"/>
            <a:ext cx="10888724" cy="3942735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endParaRPr lang="hr-HR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2BB368D8-C6D9-462D-9DCA-BAA04876F0C1}"/>
              </a:ext>
            </a:extLst>
          </p:cNvPr>
          <p:cNvSpPr txBox="1"/>
          <p:nvPr/>
        </p:nvSpPr>
        <p:spPr>
          <a:xfrm>
            <a:off x="923925" y="2514810"/>
            <a:ext cx="9534525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b="1" kern="1400" cap="all" dirty="0">
                <a:latin typeface="Arial" panose="020B0604020202020204" pitchFamily="34" charset="0"/>
              </a:rPr>
              <a:t>DJEVOJČICE</a:t>
            </a:r>
            <a:r>
              <a:rPr lang="hr-HR" kern="1400" cap="all" dirty="0">
                <a:latin typeface="Arial" panose="020B0604020202020204" pitchFamily="34" charset="0"/>
              </a:rPr>
              <a:t>: </a:t>
            </a:r>
          </a:p>
          <a:p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Emily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Ćus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Mia Jovičić, Ana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Paulović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Nika Bulić, Sara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Čiz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Nina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Čotar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Tara Hodžić Spremo, Ana Marija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Toncin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Petra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Šaponja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Mara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Marečić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Vida Juričić, Lucia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Grabrović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 MŠ Pazin -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5. mjesto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endParaRPr lang="hr-HR" kern="1400" dirty="0">
              <a:latin typeface="Arial" panose="020B0604020202020204" pitchFamily="34" charset="0"/>
            </a:endParaRPr>
          </a:p>
          <a:p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			mentor: Dalibor Radović.</a:t>
            </a:r>
          </a:p>
          <a:p>
            <a:endParaRPr lang="hr-HR" kern="1400" dirty="0">
              <a:latin typeface="Arial" panose="020B0604020202020204" pitchFamily="34" charset="0"/>
            </a:endParaRPr>
          </a:p>
          <a:p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DJEČACI</a:t>
            </a:r>
            <a:r>
              <a:rPr lang="hr-HR" b="1" kern="1400" dirty="0">
                <a:latin typeface="Arial" panose="020B0604020202020204" pitchFamily="34" charset="0"/>
              </a:rPr>
              <a:t>: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Teo Pilat, Zvonko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Zgrablić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Leon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Jocikj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Niko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Bevčar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Suri Spremo Hodžić, Mark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Škrlj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Noa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Šuran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Matko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Tomišić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Jan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Ladavac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MŠ Pazin –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2. mjesto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			mentor: Dalibor Radović.</a:t>
            </a:r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r>
              <a:rPr lang="hr-HR" sz="2000" kern="1400" dirty="0">
                <a:ln>
                  <a:noFill/>
                </a:ln>
                <a:effectLst/>
                <a:latin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725043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4300" y="311317"/>
            <a:ext cx="10320400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r>
              <a:rPr lang="hr-HR" kern="1400" dirty="0" err="1">
                <a:solidFill>
                  <a:srgbClr val="FF0000"/>
                </a:solidFill>
                <a:latin typeface="Arial" panose="020B0604020202020204" pitchFamily="34" charset="0"/>
              </a:rPr>
              <a:t>ODBOJKA,Novigrad:dječaci</a:t>
            </a:r>
            <a:r>
              <a:rPr lang="hr-HR" kern="1400" dirty="0">
                <a:solidFill>
                  <a:srgbClr val="FF0000"/>
                </a:solidFill>
                <a:latin typeface="Arial" panose="020B0604020202020204" pitchFamily="34" charset="0"/>
              </a:rPr>
              <a:t>(7.i 8.razredi),10.veljače 2023.g.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4301" y="1848467"/>
            <a:ext cx="10888724" cy="3942735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endParaRPr lang="hr-HR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73C9F327-BFF0-477A-AB1B-F956C17F3BCE}"/>
              </a:ext>
            </a:extLst>
          </p:cNvPr>
          <p:cNvSpPr txBox="1"/>
          <p:nvPr/>
        </p:nvSpPr>
        <p:spPr>
          <a:xfrm>
            <a:off x="876300" y="2413338"/>
            <a:ext cx="9686925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DJEČACI</a:t>
            </a:r>
            <a:r>
              <a:rPr lang="hr-HR" b="1" kern="1400" dirty="0" err="1">
                <a:latin typeface="Arial" panose="020B0604020202020204" pitchFamily="34" charset="0"/>
              </a:rPr>
              <a:t>: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Lucian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Oplanić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, Dominik Rajko, Antonio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Fabris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 (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Tinjan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), Teo Pilat, Mate Udovičić, Toma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Bakša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, Petar Matijašić, Jan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Ladavac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, Mark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Škrlj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, Aleks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Travalja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, Niko </a:t>
            </a:r>
            <a:r>
              <a:rPr lang="hr-HR" b="0" i="0" dirty="0" err="1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Bevčar</a:t>
            </a:r>
            <a:r>
              <a:rPr lang="hr-HR" b="0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 (Pazin) te su osvojili u jakoj konkurenciji </a:t>
            </a:r>
            <a:r>
              <a:rPr lang="hr-HR" b="1" i="0" dirty="0">
                <a:solidFill>
                  <a:srgbClr val="B22222"/>
                </a:solidFill>
                <a:effectLst/>
                <a:latin typeface="Verdana" panose="020B0604030504040204" pitchFamily="34" charset="0"/>
              </a:rPr>
              <a:t>4. mjesto.</a:t>
            </a:r>
            <a:endParaRPr lang="hr-HR" sz="1800" b="1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b="1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			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mentor: Dalibor Radović.</a:t>
            </a:r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1074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38225" y="306685"/>
            <a:ext cx="1030916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r>
              <a:rPr lang="hr-HR" kern="1400" dirty="0">
                <a:solidFill>
                  <a:srgbClr val="FF0000"/>
                </a:solidFill>
                <a:latin typeface="Arial" panose="020B0604020202020204" pitchFamily="34" charset="0"/>
              </a:rPr>
              <a:t>RUKOMET-</a:t>
            </a:r>
            <a:r>
              <a:rPr lang="hr-HR" kern="1400" dirty="0">
                <a:latin typeface="Arial" panose="020B0604020202020204" pitchFamily="34" charset="0"/>
              </a:rPr>
              <a:t> </a:t>
            </a:r>
            <a:r>
              <a:rPr lang="hr-HR" kern="1400" dirty="0">
                <a:solidFill>
                  <a:schemeClr val="tx1"/>
                </a:solidFill>
                <a:latin typeface="Arial" panose="020B0604020202020204" pitchFamily="34" charset="0"/>
              </a:rPr>
              <a:t>DJEČACI</a:t>
            </a:r>
            <a:r>
              <a:rPr lang="hr-HR" kern="1400" dirty="0">
                <a:latin typeface="Arial" panose="020B0604020202020204" pitchFamily="34" charset="0"/>
              </a:rPr>
              <a:t>, Labin, 17. veljače 2022.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4301" y="1848467"/>
            <a:ext cx="10888724" cy="3942735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endParaRPr lang="hr-HR" dirty="0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2BA983FC-A7C2-4FA9-B00D-96A7EA5C65D3}"/>
              </a:ext>
            </a:extLst>
          </p:cNvPr>
          <p:cNvSpPr txBox="1"/>
          <p:nvPr/>
        </p:nvSpPr>
        <p:spPr>
          <a:xfrm>
            <a:off x="1221581" y="2803349"/>
            <a:ext cx="949404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Ivan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Livio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Guerin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Atilio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Marečić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Niko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Balde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Leni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Pauletić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Andrija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Androšić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Marko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Dušić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Toma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Bakša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Petar Matijašić, Mate Udovičić 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MŠ Pazin,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Vito Turković, Nikola Antolović, Marin Radin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PŠ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Tinjan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-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7. mjesto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b="1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			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mentorica: Dajana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Otočan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.</a:t>
            </a:r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9841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4300" y="311317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r>
              <a:rPr lang="hr-HR" kern="1400" dirty="0">
                <a:solidFill>
                  <a:srgbClr val="FF0000"/>
                </a:solidFill>
                <a:latin typeface="Arial" panose="020B0604020202020204" pitchFamily="34" charset="0"/>
              </a:rPr>
              <a:t>RUKOMET</a:t>
            </a:r>
            <a:r>
              <a:rPr lang="hr-HR" kern="1400" dirty="0">
                <a:latin typeface="Arial" panose="020B0604020202020204" pitchFamily="34" charset="0"/>
              </a:rPr>
              <a:t> - </a:t>
            </a:r>
            <a:r>
              <a:rPr lang="hr-HR" kern="1400" dirty="0">
                <a:solidFill>
                  <a:schemeClr val="tx1"/>
                </a:solidFill>
                <a:latin typeface="Arial" panose="020B0604020202020204" pitchFamily="34" charset="0"/>
              </a:rPr>
              <a:t>DJEČACI</a:t>
            </a:r>
            <a:r>
              <a:rPr lang="hr-HR" kern="1400" dirty="0">
                <a:latin typeface="Arial" panose="020B0604020202020204" pitchFamily="34" charset="0"/>
              </a:rPr>
              <a:t> (5.i 6. razredi), Buzet,  25. ožujka 2022.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4301" y="1848467"/>
            <a:ext cx="10888724" cy="3942735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endParaRPr lang="hr-HR" dirty="0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E69D1C7B-70D5-4FB3-8C90-2DB74F6A79DB}"/>
              </a:ext>
            </a:extLst>
          </p:cNvPr>
          <p:cNvSpPr txBox="1"/>
          <p:nvPr/>
        </p:nvSpPr>
        <p:spPr>
          <a:xfrm>
            <a:off x="888205" y="2551837"/>
            <a:ext cx="959881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Fran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Krištofić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PŠ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Tinjan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 Jan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Ladavac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Niko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Bevčar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Zvonko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Zgrablić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Andrej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Kotiga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Teo Pilat, Jakov Jurčić, Leni Flegar, David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Sloković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Leon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Jocikj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Lukas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Funčić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Natan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Vale, Deni Bulić, Marko Luka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Guerin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MŠ Pazin -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5.mjesto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b="1" kern="1400" dirty="0"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				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mentorica: Dajana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Otočan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. </a:t>
            </a:r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 </a:t>
            </a:r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9504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4300" y="311317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r>
              <a:rPr lang="hr-HR" kern="1400" dirty="0">
                <a:solidFill>
                  <a:srgbClr val="FF0000"/>
                </a:solidFill>
                <a:latin typeface="Arial" panose="020B0604020202020204" pitchFamily="34" charset="0"/>
              </a:rPr>
              <a:t>ŠAH</a:t>
            </a:r>
            <a:r>
              <a:rPr lang="hr-HR" kern="1400" dirty="0">
                <a:latin typeface="Arial" panose="020B0604020202020204" pitchFamily="34" charset="0"/>
              </a:rPr>
              <a:t>, Poreč,  9. </a:t>
            </a:r>
            <a:r>
              <a:rPr lang="hr-HR" kern="1400">
                <a:latin typeface="Arial" panose="020B0604020202020204" pitchFamily="34" charset="0"/>
              </a:rPr>
              <a:t>studenog 2021.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4301" y="1848467"/>
            <a:ext cx="10888724" cy="3942735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endParaRPr lang="hr-HR" dirty="0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E69D1C7B-70D5-4FB3-8C90-2DB74F6A79DB}"/>
              </a:ext>
            </a:extLst>
          </p:cNvPr>
          <p:cNvSpPr txBox="1"/>
          <p:nvPr/>
        </p:nvSpPr>
        <p:spPr>
          <a:xfrm>
            <a:off x="888205" y="2551836"/>
            <a:ext cx="9532145" cy="1943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Neo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Gašprotić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6.b, Stela Rajko 6.b, Val Horvat 6.d i Leonard Udovičić 8.a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MŠ Pazin, </a:t>
            </a:r>
          </a:p>
          <a:p>
            <a:pPr marL="0" marR="0" indent="0" algn="l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-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5. mjesto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 </a:t>
            </a:r>
          </a:p>
          <a:p>
            <a:pPr marL="0" marR="0" indent="0" algn="l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			mentor: Dalibor Radović. </a:t>
            </a: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229457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4300" y="311317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r>
              <a:rPr lang="hr-HR" kern="1400" dirty="0">
                <a:solidFill>
                  <a:srgbClr val="FF0000"/>
                </a:solidFill>
                <a:latin typeface="Arial" panose="020B0604020202020204" pitchFamily="34" charset="0"/>
              </a:rPr>
              <a:t>GIMNASTIKA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4301" y="1848467"/>
            <a:ext cx="10888724" cy="3942735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E69D1C7B-70D5-4FB3-8C90-2DB74F6A79DB}"/>
              </a:ext>
            </a:extLst>
          </p:cNvPr>
          <p:cNvSpPr txBox="1"/>
          <p:nvPr/>
        </p:nvSpPr>
        <p:spPr>
          <a:xfrm>
            <a:off x="888205" y="2551836"/>
            <a:ext cx="9532145" cy="364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Times New Roman" panose="02020603050405020304" pitchFamily="18" charset="0"/>
              </a:rPr>
              <a:t>3. mjesto</a:t>
            </a:r>
          </a:p>
        </p:txBody>
      </p:sp>
    </p:spTree>
    <p:extLst>
      <p:ext uri="{BB962C8B-B14F-4D97-AF65-F5344CB8AC3E}">
        <p14:creationId xmlns:p14="http://schemas.microsoft.com/office/powerpoint/2010/main" val="13257457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4300" y="311317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r>
              <a:rPr lang="hr-HR" kern="1400" dirty="0">
                <a:solidFill>
                  <a:srgbClr val="FF0000"/>
                </a:solidFill>
                <a:latin typeface="Arial" panose="020B0604020202020204" pitchFamily="34" charset="0"/>
              </a:rPr>
              <a:t>ODBOJKA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4301" y="1848467"/>
            <a:ext cx="10888724" cy="3942735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651686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4300" y="311317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r>
              <a:rPr lang="hr-HR" kern="1400" dirty="0">
                <a:solidFill>
                  <a:srgbClr val="FF0000"/>
                </a:solidFill>
                <a:latin typeface="Arial" panose="020B0604020202020204" pitchFamily="34" charset="0"/>
              </a:rPr>
              <a:t>Poligon 3. r.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4301" y="1848467"/>
            <a:ext cx="10888724" cy="3942735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algn="l"/>
            <a:r>
              <a:rPr lang="hr-HR" b="0" i="0" dirty="0">
                <a:effectLst/>
                <a:latin typeface="Arial" panose="020B0604020202020204" pitchFamily="34" charset="0"/>
              </a:rPr>
              <a:t>Lara Blašković 3. c, </a:t>
            </a:r>
            <a:r>
              <a:rPr lang="hr-HR" b="0" i="0" dirty="0" err="1">
                <a:effectLst/>
                <a:latin typeface="Arial" panose="020B0604020202020204" pitchFamily="34" charset="0"/>
              </a:rPr>
              <a:t>Valnea</a:t>
            </a:r>
            <a:r>
              <a:rPr lang="hr-HR" b="0" i="0" dirty="0">
                <a:effectLst/>
                <a:latin typeface="Arial" panose="020B0604020202020204" pitchFamily="34" charset="0"/>
              </a:rPr>
              <a:t> Turčinović 3.c, Sara </a:t>
            </a:r>
            <a:r>
              <a:rPr lang="hr-HR" b="0" i="0" dirty="0" err="1">
                <a:effectLst/>
                <a:latin typeface="Arial" panose="020B0604020202020204" pitchFamily="34" charset="0"/>
              </a:rPr>
              <a:t>Bogešić</a:t>
            </a:r>
            <a:r>
              <a:rPr lang="hr-HR" b="0" i="0" dirty="0">
                <a:effectLst/>
                <a:latin typeface="Arial" panose="020B0604020202020204" pitchFamily="34" charset="0"/>
              </a:rPr>
              <a:t> 3. a, Julka </a:t>
            </a:r>
            <a:r>
              <a:rPr lang="hr-HR" b="0" i="0" dirty="0" err="1">
                <a:effectLst/>
                <a:latin typeface="Arial" panose="020B0604020202020204" pitchFamily="34" charset="0"/>
              </a:rPr>
              <a:t>Finderle</a:t>
            </a:r>
            <a:r>
              <a:rPr lang="hr-HR" b="0" i="0" dirty="0">
                <a:effectLst/>
                <a:latin typeface="Arial" panose="020B0604020202020204" pitchFamily="34" charset="0"/>
              </a:rPr>
              <a:t> 3.c, Lana Barbaro 3.a, Hana Pulić 3.b, Matej Izak </a:t>
            </a:r>
            <a:r>
              <a:rPr lang="hr-HR" b="0" i="0" dirty="0" err="1">
                <a:effectLst/>
                <a:latin typeface="Arial" panose="020B0604020202020204" pitchFamily="34" charset="0"/>
              </a:rPr>
              <a:t>Guga</a:t>
            </a:r>
            <a:r>
              <a:rPr lang="hr-HR" b="0" i="0" dirty="0">
                <a:effectLst/>
                <a:latin typeface="Arial" panose="020B0604020202020204" pitchFamily="34" charset="0"/>
              </a:rPr>
              <a:t> 3. c, Marko </a:t>
            </a:r>
            <a:r>
              <a:rPr lang="hr-HR" b="0" i="0" dirty="0" err="1">
                <a:effectLst/>
                <a:latin typeface="Arial" panose="020B0604020202020204" pitchFamily="34" charset="0"/>
              </a:rPr>
              <a:t>Salčin</a:t>
            </a:r>
            <a:r>
              <a:rPr lang="hr-HR" b="0" i="0" dirty="0">
                <a:effectLst/>
                <a:latin typeface="Arial" panose="020B0604020202020204" pitchFamily="34" charset="0"/>
              </a:rPr>
              <a:t> 3.b, Petar </a:t>
            </a:r>
            <a:r>
              <a:rPr lang="hr-HR" b="0" i="0" dirty="0" err="1">
                <a:effectLst/>
                <a:latin typeface="Arial" panose="020B0604020202020204" pitchFamily="34" charset="0"/>
              </a:rPr>
              <a:t>Ujčić</a:t>
            </a:r>
            <a:r>
              <a:rPr lang="hr-HR" b="0" i="0" dirty="0">
                <a:effectLst/>
                <a:latin typeface="Arial" panose="020B0604020202020204" pitchFamily="34" charset="0"/>
              </a:rPr>
              <a:t> 3.c, Fabijan Kolić 3.a, Toni </a:t>
            </a:r>
            <a:r>
              <a:rPr lang="hr-HR" b="0" i="0" dirty="0" err="1">
                <a:effectLst/>
                <a:latin typeface="Arial" panose="020B0604020202020204" pitchFamily="34" charset="0"/>
              </a:rPr>
              <a:t>Krulčić</a:t>
            </a:r>
            <a:r>
              <a:rPr lang="hr-HR" b="0" i="0" dirty="0">
                <a:effectLst/>
                <a:latin typeface="Arial" panose="020B0604020202020204" pitchFamily="34" charset="0"/>
              </a:rPr>
              <a:t> 3. a, </a:t>
            </a:r>
            <a:r>
              <a:rPr lang="hr-HR" b="0" i="0" dirty="0" err="1">
                <a:effectLst/>
                <a:latin typeface="Arial" panose="020B0604020202020204" pitchFamily="34" charset="0"/>
              </a:rPr>
              <a:t>Nolan</a:t>
            </a:r>
            <a:r>
              <a:rPr lang="hr-HR" b="0" i="0" dirty="0">
                <a:effectLst/>
                <a:latin typeface="Arial" panose="020B0604020202020204" pitchFamily="34" charset="0"/>
              </a:rPr>
              <a:t> Dušan 3.c</a:t>
            </a:r>
          </a:p>
          <a:p>
            <a:pPr algn="l"/>
            <a:r>
              <a:rPr lang="hr-HR" b="0" i="0" dirty="0">
                <a:effectLst/>
                <a:latin typeface="Arial" panose="020B0604020202020204" pitchFamily="34" charset="0"/>
              </a:rPr>
              <a:t>Osvojili su 2. mjesto. </a:t>
            </a:r>
          </a:p>
          <a:p>
            <a:pPr algn="l"/>
            <a:r>
              <a:rPr lang="hr-HR" b="0" i="0" dirty="0">
                <a:effectLst/>
                <a:latin typeface="Arial" panose="020B0604020202020204" pitchFamily="34" charset="0"/>
              </a:rPr>
              <a:t>Mentor: Ivana </a:t>
            </a:r>
            <a:r>
              <a:rPr lang="hr-HR" b="0" i="0" dirty="0" err="1">
                <a:effectLst/>
                <a:latin typeface="Arial" panose="020B0604020202020204" pitchFamily="34" charset="0"/>
              </a:rPr>
              <a:t>Baća</a:t>
            </a:r>
            <a:endParaRPr lang="hr-HR" b="0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8522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4311" y="577647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0000"/>
                </a:solidFill>
              </a:rPr>
              <a:t>ENGLESKI JEZIK</a:t>
            </a:r>
            <a:br>
              <a:rPr lang="hr-HR" dirty="0"/>
            </a:br>
            <a:r>
              <a:rPr lang="hr-HR" dirty="0"/>
              <a:t>Poreč, 28. veljače 2023.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84310" y="2200892"/>
            <a:ext cx="10018713" cy="3942735"/>
          </a:xfrm>
        </p:spPr>
        <p:txBody>
          <a:bodyPr>
            <a:normAutofit/>
          </a:bodyPr>
          <a:lstStyle/>
          <a:p>
            <a:pPr marL="0" marR="0" indent="0" algn="l">
              <a:spcBef>
                <a:spcPts val="0"/>
              </a:spcBef>
              <a:spcAft>
                <a:spcPts val="100"/>
              </a:spcAft>
              <a:buNone/>
            </a:pPr>
            <a:r>
              <a:rPr lang="hr-HR" kern="1400" dirty="0">
                <a:effectLst/>
                <a:latin typeface="Arial" panose="020B0604020202020204" pitchFamily="34" charset="0"/>
              </a:rPr>
              <a:t>8. RAZRED</a:t>
            </a:r>
          </a:p>
          <a:p>
            <a:pPr marL="0" marR="0" indent="0" algn="l">
              <a:spcBef>
                <a:spcPts val="0"/>
              </a:spcBef>
              <a:spcAft>
                <a:spcPts val="10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spcBef>
                <a:spcPts val="0"/>
              </a:spcBef>
              <a:spcAft>
                <a:spcPts val="10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Martin Labaš, 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8.a </a:t>
            </a:r>
            <a:r>
              <a:rPr lang="hr-HR" sz="1800" kern="1400" dirty="0">
                <a:effectLst/>
                <a:latin typeface="Arial" panose="020B0604020202020204" pitchFamily="34" charset="0"/>
              </a:rPr>
              <a:t>MŠ Pazin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mentorica: </a:t>
            </a:r>
            <a:r>
              <a:rPr lang="hr-HR" sz="1800" b="1" kern="1400" dirty="0">
                <a:effectLst/>
                <a:latin typeface="Arial" panose="020B0604020202020204" pitchFamily="34" charset="0"/>
              </a:rPr>
              <a:t>Marta Červar </a:t>
            </a:r>
            <a:r>
              <a:rPr lang="hr-HR" sz="1800" kern="1400" dirty="0">
                <a:effectLst/>
                <a:latin typeface="Arial" panose="020B0604020202020204" pitchFamily="34" charset="0"/>
              </a:rPr>
              <a:t>– 4. mjesto – pozvan na državno? </a:t>
            </a: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661502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63614" y="3283480"/>
            <a:ext cx="6333809" cy="883919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pPr algn="ctr">
              <a:buClr>
                <a:srgbClr val="FF0000"/>
              </a:buClr>
            </a:pPr>
            <a:r>
              <a:rPr lang="hr-HR" sz="4400" dirty="0"/>
              <a:t>GLAZBENI ODJEL</a:t>
            </a:r>
          </a:p>
        </p:txBody>
      </p:sp>
    </p:spTree>
    <p:extLst>
      <p:ext uri="{BB962C8B-B14F-4D97-AF65-F5344CB8AC3E}">
        <p14:creationId xmlns:p14="http://schemas.microsoft.com/office/powerpoint/2010/main" val="42161319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8452AC1-F738-40FD-B603-3C0386A8D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6862" y="2222287"/>
            <a:ext cx="7601388" cy="3636511"/>
          </a:xfrm>
        </p:spPr>
        <p:txBody>
          <a:bodyPr/>
          <a:lstStyle/>
          <a:p>
            <a:r>
              <a:rPr lang="hr-HR" b="1" i="0" dirty="0">
                <a:effectLst/>
                <a:latin typeface="Roboto" panose="02000000000000000000" pitchFamily="2" charset="0"/>
              </a:rPr>
              <a:t>Leonard </a:t>
            </a:r>
            <a:r>
              <a:rPr lang="hr-HR" b="1" i="0" dirty="0" err="1">
                <a:effectLst/>
                <a:latin typeface="Roboto" panose="02000000000000000000" pitchFamily="2" charset="0"/>
              </a:rPr>
              <a:t>Feher</a:t>
            </a:r>
            <a:r>
              <a:rPr lang="hr-HR" b="1" i="0" dirty="0">
                <a:effectLst/>
                <a:latin typeface="Roboto" panose="02000000000000000000" pitchFamily="2" charset="0"/>
              </a:rPr>
              <a:t> </a:t>
            </a:r>
            <a:r>
              <a:rPr lang="hr-HR" b="0" i="0" dirty="0">
                <a:effectLst/>
                <a:latin typeface="Roboto" panose="02000000000000000000" pitchFamily="2" charset="0"/>
              </a:rPr>
              <a:t>1. razred </a:t>
            </a:r>
          </a:p>
          <a:p>
            <a:endParaRPr lang="hr-HR" dirty="0"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hr-HR" b="0" i="0" dirty="0">
                <a:effectLst/>
                <a:latin typeface="Roboto" panose="02000000000000000000" pitchFamily="2" charset="0"/>
              </a:rPr>
              <a:t>		mentorica: </a:t>
            </a:r>
            <a:r>
              <a:rPr lang="hr-HR" b="0" i="0" dirty="0" err="1">
                <a:effectLst/>
                <a:latin typeface="Roboto" panose="02000000000000000000" pitchFamily="2" charset="0"/>
              </a:rPr>
              <a:t>Rožika</a:t>
            </a:r>
            <a:r>
              <a:rPr lang="hr-HR" b="0" i="0" dirty="0">
                <a:effectLst/>
                <a:latin typeface="Roboto" panose="02000000000000000000" pitchFamily="2" charset="0"/>
              </a:rPr>
              <a:t> Banov </a:t>
            </a:r>
            <a:r>
              <a:rPr lang="hr-HR" b="0" i="0" dirty="0" err="1">
                <a:effectLst/>
                <a:latin typeface="Roboto" panose="02000000000000000000" pitchFamily="2" charset="0"/>
              </a:rPr>
              <a:t>Mijandrušić</a:t>
            </a:r>
            <a:endParaRPr lang="hr-HR" dirty="0"/>
          </a:p>
        </p:txBody>
      </p:sp>
      <p:sp useBgFill="1">
        <p:nvSpPr>
          <p:cNvPr id="4" name="Naslov 1">
            <a:extLst>
              <a:ext uri="{FF2B5EF4-FFF2-40B4-BE49-F238E27FC236}">
                <a16:creationId xmlns:a16="http://schemas.microsoft.com/office/drawing/2014/main" id="{F6C71277-0623-4E59-893F-9D6CD5547DDD}"/>
              </a:ext>
            </a:extLst>
          </p:cNvPr>
          <p:cNvSpPr txBox="1">
            <a:spLocks/>
          </p:cNvSpPr>
          <p:nvPr/>
        </p:nvSpPr>
        <p:spPr>
          <a:xfrm>
            <a:off x="818712" y="467031"/>
            <a:ext cx="10018713" cy="1064341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r-HR" dirty="0">
                <a:solidFill>
                  <a:srgbClr val="FF0000"/>
                </a:solidFill>
              </a:rPr>
              <a:t>Daruvar </a:t>
            </a:r>
            <a:r>
              <a:rPr lang="hr-HR" dirty="0" err="1">
                <a:solidFill>
                  <a:srgbClr val="FF0000"/>
                </a:solidFill>
              </a:rPr>
              <a:t>Accordion</a:t>
            </a:r>
            <a:r>
              <a:rPr lang="hr-HR" dirty="0">
                <a:solidFill>
                  <a:srgbClr val="FF0000"/>
                </a:solidFill>
              </a:rPr>
              <a:t> </a:t>
            </a:r>
            <a:r>
              <a:rPr lang="hr-HR" dirty="0" err="1">
                <a:solidFill>
                  <a:srgbClr val="FF0000"/>
                </a:solidFill>
              </a:rPr>
              <a:t>Award</a:t>
            </a:r>
            <a:br>
              <a:rPr lang="hr-HR" dirty="0">
                <a:solidFill>
                  <a:srgbClr val="FF0000"/>
                </a:solidFill>
              </a:rPr>
            </a:br>
            <a:r>
              <a:rPr lang="hr-HR" dirty="0">
                <a:solidFill>
                  <a:schemeClr val="tx1"/>
                </a:solidFill>
              </a:rPr>
              <a:t>Daruvar, 14. svibnja 2022.</a:t>
            </a:r>
          </a:p>
        </p:txBody>
      </p:sp>
    </p:spTree>
    <p:extLst>
      <p:ext uri="{BB962C8B-B14F-4D97-AF65-F5344CB8AC3E}">
        <p14:creationId xmlns:p14="http://schemas.microsoft.com/office/powerpoint/2010/main" val="2201165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F062A0-E8AF-4C8A-80E1-1AC3B829A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hr-HR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hr-HR" dirty="0"/>
          </a:p>
        </p:txBody>
      </p:sp>
      <p:sp useBgFill="1">
        <p:nvSpPr>
          <p:cNvPr id="5" name="Naslov 1">
            <a:extLst>
              <a:ext uri="{FF2B5EF4-FFF2-40B4-BE49-F238E27FC236}">
                <a16:creationId xmlns:a16="http://schemas.microsoft.com/office/drawing/2014/main" id="{C6255704-D507-4A9E-BDBD-69DD1D08130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90600" y="447188"/>
            <a:ext cx="8455241" cy="1292847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hr-HR" dirty="0">
              <a:solidFill>
                <a:srgbClr val="FF0000"/>
              </a:solidFill>
            </a:endParaRPr>
          </a:p>
          <a:p>
            <a:r>
              <a:rPr lang="hr-HR" sz="12000" dirty="0">
                <a:solidFill>
                  <a:srgbClr val="FF0000"/>
                </a:solidFill>
              </a:rPr>
              <a:t>45. Međunarodni susret harmonikaša</a:t>
            </a:r>
            <a:br>
              <a:rPr lang="hr-HR" sz="12000" dirty="0">
                <a:solidFill>
                  <a:srgbClr val="FF0000"/>
                </a:solidFill>
              </a:rPr>
            </a:br>
            <a:r>
              <a:rPr lang="hr-HR" sz="12000" dirty="0">
                <a:solidFill>
                  <a:schemeClr val="tx1"/>
                </a:solidFill>
              </a:rPr>
              <a:t>Pula,</a:t>
            </a:r>
            <a:r>
              <a:rPr lang="hr-HR" sz="12000" kern="12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r-HR" sz="12000" kern="120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24.—27.  svibnja 2022</a:t>
            </a:r>
            <a:endParaRPr lang="hr-HR" sz="12000" kern="140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EC68288E-691C-4323-B9A4-346D16C861F6}"/>
              </a:ext>
            </a:extLst>
          </p:cNvPr>
          <p:cNvSpPr txBox="1"/>
          <p:nvPr/>
        </p:nvSpPr>
        <p:spPr>
          <a:xfrm>
            <a:off x="1336053" y="3429000"/>
            <a:ext cx="609981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hr-HR" sz="1800" b="1" kern="1200" dirty="0">
                <a:ln>
                  <a:noFill/>
                </a:ln>
                <a:effectLst/>
                <a:latin typeface="Arial" panose="020B0604020202020204" pitchFamily="34" charset="0"/>
              </a:rPr>
              <a:t>Leonard </a:t>
            </a:r>
            <a:r>
              <a:rPr lang="hr-HR" sz="1800" b="1" kern="1200" dirty="0" err="1">
                <a:ln>
                  <a:noFill/>
                </a:ln>
                <a:effectLst/>
                <a:latin typeface="Arial" panose="020B0604020202020204" pitchFamily="34" charset="0"/>
              </a:rPr>
              <a:t>Feher</a:t>
            </a:r>
            <a:r>
              <a:rPr lang="hr-HR" sz="1800" b="1" kern="12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200" dirty="0">
                <a:ln>
                  <a:noFill/>
                </a:ln>
                <a:effectLst/>
                <a:latin typeface="Arial" panose="020B0604020202020204" pitchFamily="34" charset="0"/>
              </a:rPr>
              <a:t>1. razred, </a:t>
            </a:r>
            <a:r>
              <a:rPr lang="hr-HR" sz="1800" b="1" kern="1200" dirty="0">
                <a:ln>
                  <a:noFill/>
                </a:ln>
                <a:effectLst/>
                <a:latin typeface="Arial" panose="020B0604020202020204" pitchFamily="34" charset="0"/>
              </a:rPr>
              <a:t>Emily </a:t>
            </a:r>
            <a:r>
              <a:rPr lang="hr-HR" sz="1800" b="1" kern="1200" dirty="0" err="1">
                <a:ln>
                  <a:noFill/>
                </a:ln>
                <a:effectLst/>
                <a:latin typeface="Arial" panose="020B0604020202020204" pitchFamily="34" charset="0"/>
              </a:rPr>
              <a:t>Tominić</a:t>
            </a:r>
            <a:r>
              <a:rPr lang="hr-HR" sz="1800" b="1" kern="12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200" dirty="0">
                <a:ln>
                  <a:noFill/>
                </a:ln>
                <a:effectLst/>
                <a:latin typeface="Arial" panose="020B0604020202020204" pitchFamily="34" charset="0"/>
              </a:rPr>
              <a:t>5. razred, </a:t>
            </a:r>
          </a:p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endParaRPr lang="hr-HR" dirty="0">
              <a:latin typeface="Arial" panose="020B0604020202020204" pitchFamily="34" charset="0"/>
            </a:endParaRPr>
          </a:p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endParaRPr lang="hr-HR" sz="1800" kern="12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lvl="2">
              <a:buClr>
                <a:srgbClr val="FF0000"/>
              </a:buClr>
            </a:pPr>
            <a:r>
              <a:rPr lang="hr-HR" kern="1200" dirty="0">
                <a:ln>
                  <a:noFill/>
                </a:ln>
                <a:effectLst/>
                <a:latin typeface="Arial" panose="020B0604020202020204" pitchFamily="34" charset="0"/>
              </a:rPr>
              <a:t>mentorica: </a:t>
            </a:r>
            <a:r>
              <a:rPr lang="hr-HR" kern="1200" dirty="0" err="1">
                <a:ln>
                  <a:noFill/>
                </a:ln>
                <a:effectLst/>
                <a:latin typeface="Arial" panose="020B0604020202020204" pitchFamily="34" charset="0"/>
              </a:rPr>
              <a:t>Rožika</a:t>
            </a:r>
            <a:r>
              <a:rPr lang="hr-HR" kern="1200" dirty="0">
                <a:ln>
                  <a:noFill/>
                </a:ln>
                <a:effectLst/>
                <a:latin typeface="Arial" panose="020B0604020202020204" pitchFamily="34" charset="0"/>
              </a:rPr>
              <a:t> Banov </a:t>
            </a:r>
            <a:r>
              <a:rPr lang="hr-HR" kern="1200" dirty="0" err="1">
                <a:ln>
                  <a:noFill/>
                </a:ln>
                <a:effectLst/>
                <a:latin typeface="Arial" panose="020B0604020202020204" pitchFamily="34" charset="0"/>
              </a:rPr>
              <a:t>Mijandrušić</a:t>
            </a:r>
            <a:endParaRPr lang="hr-HR" sz="20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2397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621471" y="1193147"/>
            <a:ext cx="10018713" cy="39427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b="1" dirty="0"/>
              <a:t>NATJECANJA, SMOTRE I NATJEČAJI izvan sustava Agencije</a:t>
            </a:r>
          </a:p>
        </p:txBody>
      </p:sp>
    </p:spTree>
    <p:extLst>
      <p:ext uri="{BB962C8B-B14F-4D97-AF65-F5344CB8AC3E}">
        <p14:creationId xmlns:p14="http://schemas.microsoft.com/office/powerpoint/2010/main" val="42161319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4311" y="577647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0000"/>
                </a:solidFill>
              </a:rPr>
              <a:t>LOGO LIGA- </a:t>
            </a:r>
            <a:r>
              <a:rPr lang="hr-HR" dirty="0">
                <a:solidFill>
                  <a:schemeClr val="tx1"/>
                </a:solidFill>
              </a:rPr>
              <a:t>Hrvatski savez informatičara</a:t>
            </a:r>
            <a:br>
              <a:rPr lang="hr-HR" dirty="0">
                <a:solidFill>
                  <a:schemeClr val="tx1"/>
                </a:solidFill>
              </a:rPr>
            </a:br>
            <a:r>
              <a:rPr lang="hr-HR" dirty="0">
                <a:solidFill>
                  <a:schemeClr val="tx1"/>
                </a:solidFill>
              </a:rPr>
              <a:t>2022.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84311" y="1848467"/>
            <a:ext cx="10018713" cy="3942735"/>
          </a:xfrm>
        </p:spPr>
        <p:txBody>
          <a:bodyPr>
            <a:normAutofit/>
          </a:bodyPr>
          <a:lstStyle/>
          <a:p>
            <a:r>
              <a:rPr lang="hr-HR" b="1" dirty="0"/>
              <a:t>Vid </a:t>
            </a:r>
            <a:r>
              <a:rPr lang="hr-HR" b="1" dirty="0" err="1"/>
              <a:t>Suman</a:t>
            </a:r>
            <a:r>
              <a:rPr lang="hr-HR" b="1" dirty="0"/>
              <a:t>, </a:t>
            </a:r>
            <a:r>
              <a:rPr lang="hr-HR" dirty="0"/>
              <a:t>6. c MŠ Pazin - 3. mjesto u kategoriji 6. razreda</a:t>
            </a:r>
          </a:p>
          <a:p>
            <a:r>
              <a:rPr lang="hr-HR" b="1" dirty="0"/>
              <a:t>Vita </a:t>
            </a:r>
            <a:r>
              <a:rPr lang="hr-HR" b="1" dirty="0" err="1"/>
              <a:t>Mofardin</a:t>
            </a:r>
            <a:r>
              <a:rPr lang="hr-HR" b="1" dirty="0"/>
              <a:t>, </a:t>
            </a:r>
            <a:r>
              <a:rPr lang="hr-HR" dirty="0"/>
              <a:t>7. r., PŠ  - u kategorija 7. razreda</a:t>
            </a:r>
          </a:p>
          <a:p>
            <a:pPr marL="0" indent="0"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					</a:t>
            </a:r>
            <a:r>
              <a:rPr lang="hr-HR" dirty="0" err="1"/>
              <a:t>menori</a:t>
            </a:r>
            <a:r>
              <a:rPr lang="hr-HR" dirty="0"/>
              <a:t>: Darko </a:t>
            </a:r>
            <a:r>
              <a:rPr lang="hr-HR" dirty="0" err="1"/>
              <a:t>Suman</a:t>
            </a:r>
            <a:r>
              <a:rPr lang="hr-HR" dirty="0"/>
              <a:t>, </a:t>
            </a:r>
            <a:r>
              <a:rPr lang="hr-HR" dirty="0" err="1"/>
              <a:t>Doriz</a:t>
            </a:r>
            <a:r>
              <a:rPr lang="hr-HR" dirty="0"/>
              <a:t> Zajc </a:t>
            </a:r>
            <a:r>
              <a:rPr lang="hr-HR" dirty="0" err="1"/>
              <a:t>Mofardin</a:t>
            </a:r>
            <a:r>
              <a:rPr lang="hr-HR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0401099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7751" y="577647"/>
            <a:ext cx="10455274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Autofit/>
          </a:bodyPr>
          <a:lstStyle/>
          <a:p>
            <a:r>
              <a:rPr lang="hr-HR" sz="3200" dirty="0">
                <a:solidFill>
                  <a:srgbClr val="FF0000"/>
                </a:solidFill>
              </a:rPr>
              <a:t>HONI - </a:t>
            </a:r>
            <a:r>
              <a:rPr lang="hr-HR" sz="3200" dirty="0">
                <a:solidFill>
                  <a:schemeClr val="tx1"/>
                </a:solidFill>
              </a:rPr>
              <a:t>Hrvatsko otvoreno natjecanje u informatici u organizaciji Hrvatskog saveza informatičara-</a:t>
            </a:r>
            <a:r>
              <a:rPr lang="hr-HR" sz="3200" dirty="0">
                <a:solidFill>
                  <a:srgbClr val="FF0000"/>
                </a:solidFill>
              </a:rPr>
              <a:t> </a:t>
            </a:r>
            <a:r>
              <a:rPr lang="hr-HR" sz="3200" dirty="0"/>
              <a:t>2022</a:t>
            </a:r>
            <a:r>
              <a:rPr lang="hr-HR" sz="2800" dirty="0"/>
              <a:t>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84311" y="2293620"/>
            <a:ext cx="10018713" cy="298704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hr-HR" dirty="0"/>
          </a:p>
          <a:p>
            <a:pPr marL="0" lvl="0" indent="0">
              <a:buNone/>
            </a:pPr>
            <a:r>
              <a:rPr lang="hr-HR" dirty="0"/>
              <a:t>6. RAZRED</a:t>
            </a:r>
          </a:p>
          <a:p>
            <a:pPr lvl="0"/>
            <a:r>
              <a:rPr lang="sv-SE" b="1" dirty="0"/>
              <a:t>Vid Suman</a:t>
            </a:r>
            <a:r>
              <a:rPr lang="sv-SE" dirty="0"/>
              <a:t>, </a:t>
            </a:r>
            <a:r>
              <a:rPr lang="hr-HR" dirty="0"/>
              <a:t>6. c, MŠ Pazin</a:t>
            </a:r>
          </a:p>
          <a:p>
            <a:pPr lvl="0"/>
            <a:r>
              <a:rPr lang="sv-SE" b="1" dirty="0"/>
              <a:t>Jan </a:t>
            </a:r>
            <a:r>
              <a:rPr lang="hr-HR" b="1" dirty="0"/>
              <a:t>R</a:t>
            </a:r>
            <a:r>
              <a:rPr lang="sv-SE" b="1" dirty="0"/>
              <a:t>unko</a:t>
            </a:r>
            <a:r>
              <a:rPr lang="hr-HR" b="1" dirty="0"/>
              <a:t>,</a:t>
            </a:r>
            <a:r>
              <a:rPr lang="sv-SE" b="1" dirty="0"/>
              <a:t> </a:t>
            </a:r>
            <a:r>
              <a:rPr lang="hr-HR" dirty="0"/>
              <a:t>6. </a:t>
            </a:r>
            <a:r>
              <a:rPr lang="hr-HR"/>
              <a:t>r., </a:t>
            </a:r>
            <a:r>
              <a:rPr lang="hr-HR" dirty="0"/>
              <a:t>PŠ </a:t>
            </a:r>
            <a:r>
              <a:rPr lang="hr-HR" dirty="0" err="1"/>
              <a:t>Tinjan</a:t>
            </a:r>
            <a:endParaRPr lang="hr-HR" dirty="0"/>
          </a:p>
          <a:p>
            <a:pPr marL="0" lvl="0" indent="0">
              <a:buNone/>
            </a:pPr>
            <a:r>
              <a:rPr lang="hr-HR" dirty="0"/>
              <a:t>7. RAZRED</a:t>
            </a:r>
          </a:p>
          <a:p>
            <a:pPr lvl="0"/>
            <a:r>
              <a:rPr lang="hr-HR" dirty="0"/>
              <a:t> </a:t>
            </a:r>
            <a:r>
              <a:rPr lang="sv-SE" b="1" dirty="0"/>
              <a:t>Vita Mofardin</a:t>
            </a:r>
            <a:r>
              <a:rPr lang="hr-HR" b="1" dirty="0"/>
              <a:t>, </a:t>
            </a:r>
            <a:r>
              <a:rPr lang="hr-HR" dirty="0"/>
              <a:t>7. r.</a:t>
            </a:r>
            <a:r>
              <a:rPr lang="sv-SE" dirty="0"/>
              <a:t>, </a:t>
            </a:r>
            <a:endParaRPr lang="hr-HR" dirty="0"/>
          </a:p>
          <a:p>
            <a:pPr marL="0" lvl="0" indent="0">
              <a:buNone/>
            </a:pPr>
            <a:r>
              <a:rPr lang="hr-HR" dirty="0"/>
              <a:t>				</a:t>
            </a:r>
            <a:r>
              <a:rPr lang="sv-SE" dirty="0"/>
              <a:t>mentorica Doris Zajc Mofardin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01099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4311" y="137160"/>
            <a:ext cx="10018713" cy="1229324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r>
              <a:rPr lang="hr-HR" dirty="0">
                <a:solidFill>
                  <a:srgbClr val="FF0000"/>
                </a:solidFill>
              </a:rPr>
              <a:t>Dabar- </a:t>
            </a:r>
            <a:r>
              <a:rPr lang="hr-HR" dirty="0"/>
              <a:t>2022. - Među 10% najboljih: 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70060" y="2152650"/>
            <a:ext cx="10018713" cy="4705350"/>
          </a:xfrm>
        </p:spPr>
        <p:txBody>
          <a:bodyPr>
            <a:noAutofit/>
          </a:bodyPr>
          <a:lstStyle/>
          <a:p>
            <a:pPr lvl="0"/>
            <a:r>
              <a:rPr lang="hr-HR" sz="1400" b="1" dirty="0">
                <a:latin typeface="Arial" panose="020B0604020202020204" pitchFamily="34" charset="0"/>
              </a:rPr>
              <a:t>Maja Cvijanović</a:t>
            </a:r>
            <a:r>
              <a:rPr lang="hr-HR" sz="1400" dirty="0">
                <a:latin typeface="Arial" panose="020B0604020202020204" pitchFamily="34" charset="0"/>
              </a:rPr>
              <a:t>, 1. a MŠ Pazin, mentorica: Silvija Šupljina </a:t>
            </a:r>
            <a:r>
              <a:rPr lang="hr-HR" sz="1400" dirty="0" err="1">
                <a:latin typeface="Arial" panose="020B0604020202020204" pitchFamily="34" charset="0"/>
              </a:rPr>
              <a:t>Buršić</a:t>
            </a:r>
            <a:endParaRPr lang="hr-HR" sz="1400" dirty="0">
              <a:latin typeface="Arial" panose="020B0604020202020204" pitchFamily="34" charset="0"/>
            </a:endParaRPr>
          </a:p>
          <a:p>
            <a:pPr lvl="0"/>
            <a:r>
              <a:rPr lang="hr-HR" sz="1400" b="1" dirty="0">
                <a:latin typeface="Arial" panose="020B0604020202020204" pitchFamily="34" charset="0"/>
              </a:rPr>
              <a:t>Marta </a:t>
            </a:r>
            <a:r>
              <a:rPr lang="hr-HR" sz="1400" b="1" dirty="0" err="1">
                <a:latin typeface="Arial" panose="020B0604020202020204" pitchFamily="34" charset="0"/>
              </a:rPr>
              <a:t>Križmanić</a:t>
            </a:r>
            <a:r>
              <a:rPr lang="hr-HR" sz="1400" dirty="0">
                <a:latin typeface="Arial" panose="020B0604020202020204" pitchFamily="34" charset="0"/>
              </a:rPr>
              <a:t>, 1. b MŠ Pazin, mentorica: Silvija Šupljina </a:t>
            </a:r>
            <a:r>
              <a:rPr lang="hr-HR" sz="1400" dirty="0" err="1">
                <a:latin typeface="Arial" panose="020B0604020202020204" pitchFamily="34" charset="0"/>
              </a:rPr>
              <a:t>Buršić</a:t>
            </a:r>
            <a:endParaRPr lang="hr-HR" sz="1400" dirty="0">
              <a:latin typeface="Arial" panose="020B0604020202020204" pitchFamily="34" charset="0"/>
            </a:endParaRPr>
          </a:p>
          <a:p>
            <a:pPr lvl="0"/>
            <a:r>
              <a:rPr lang="hr-HR" sz="1400" b="1" dirty="0">
                <a:latin typeface="Arial" panose="020B0604020202020204" pitchFamily="34" charset="0"/>
              </a:rPr>
              <a:t>Petar </a:t>
            </a:r>
            <a:r>
              <a:rPr lang="hr-HR" sz="1400" b="1" dirty="0" err="1">
                <a:latin typeface="Arial" panose="020B0604020202020204" pitchFamily="34" charset="0"/>
              </a:rPr>
              <a:t>Paulišić</a:t>
            </a:r>
            <a:r>
              <a:rPr lang="hr-HR" sz="1400" dirty="0">
                <a:latin typeface="Arial" panose="020B0604020202020204" pitchFamily="34" charset="0"/>
              </a:rPr>
              <a:t>, 3. a MŠ Pazin, mentorica: Silvija Šupljina </a:t>
            </a:r>
            <a:r>
              <a:rPr lang="hr-HR" sz="1400" dirty="0" err="1">
                <a:latin typeface="Arial" panose="020B0604020202020204" pitchFamily="34" charset="0"/>
              </a:rPr>
              <a:t>Buršić</a:t>
            </a:r>
            <a:endParaRPr lang="hr-HR" sz="1400" dirty="0">
              <a:latin typeface="Arial" panose="020B0604020202020204" pitchFamily="34" charset="0"/>
            </a:endParaRPr>
          </a:p>
          <a:p>
            <a:pPr lvl="0"/>
            <a:r>
              <a:rPr lang="hr-HR" sz="1400" b="1" dirty="0">
                <a:latin typeface="Arial" panose="020B0604020202020204" pitchFamily="34" charset="0"/>
              </a:rPr>
              <a:t>Lara Smoković</a:t>
            </a:r>
            <a:r>
              <a:rPr lang="hr-HR" sz="1400" dirty="0">
                <a:latin typeface="Arial" panose="020B0604020202020204" pitchFamily="34" charset="0"/>
              </a:rPr>
              <a:t>, 3. a MŠ Pazin, mentorica: Silvija Šupljina </a:t>
            </a:r>
            <a:r>
              <a:rPr lang="hr-HR" sz="1400" dirty="0" err="1">
                <a:latin typeface="Arial" panose="020B0604020202020204" pitchFamily="34" charset="0"/>
              </a:rPr>
              <a:t>Buršić</a:t>
            </a:r>
            <a:endParaRPr lang="hr-HR" sz="1400" dirty="0">
              <a:latin typeface="Arial" panose="020B0604020202020204" pitchFamily="34" charset="0"/>
            </a:endParaRPr>
          </a:p>
          <a:p>
            <a:pPr lvl="0"/>
            <a:r>
              <a:rPr lang="hr-HR" sz="1400" b="1" dirty="0">
                <a:latin typeface="Arial" panose="020B0604020202020204" pitchFamily="34" charset="0"/>
              </a:rPr>
              <a:t>Ema </a:t>
            </a:r>
            <a:r>
              <a:rPr lang="hr-HR" sz="1400" b="1" dirty="0" err="1">
                <a:latin typeface="Arial" panose="020B0604020202020204" pitchFamily="34" charset="0"/>
              </a:rPr>
              <a:t>Šuran</a:t>
            </a:r>
            <a:r>
              <a:rPr lang="hr-HR" sz="1400" dirty="0">
                <a:latin typeface="Arial" panose="020B0604020202020204" pitchFamily="34" charset="0"/>
              </a:rPr>
              <a:t>, 4. a MŠ Pazin, mentorica: Silvija Šupljina </a:t>
            </a:r>
            <a:r>
              <a:rPr lang="hr-HR" sz="1400" dirty="0" err="1">
                <a:latin typeface="Arial" panose="020B0604020202020204" pitchFamily="34" charset="0"/>
              </a:rPr>
              <a:t>Buršić</a:t>
            </a:r>
            <a:endParaRPr lang="hr-HR" sz="1400" dirty="0">
              <a:latin typeface="Arial" panose="020B0604020202020204" pitchFamily="34" charset="0"/>
            </a:endParaRPr>
          </a:p>
          <a:p>
            <a:pPr lvl="0"/>
            <a:r>
              <a:rPr lang="hr-HR" sz="1400" b="1" dirty="0" err="1">
                <a:latin typeface="Arial" panose="020B0604020202020204" pitchFamily="34" charset="0"/>
              </a:rPr>
              <a:t>Arian</a:t>
            </a:r>
            <a:r>
              <a:rPr lang="hr-HR" sz="1400" b="1" dirty="0">
                <a:latin typeface="Arial" panose="020B0604020202020204" pitchFamily="34" charset="0"/>
              </a:rPr>
              <a:t> </a:t>
            </a:r>
            <a:r>
              <a:rPr lang="hr-HR" sz="1400" b="1" dirty="0" err="1">
                <a:latin typeface="Arial" panose="020B0604020202020204" pitchFamily="34" charset="0"/>
              </a:rPr>
              <a:t>Damijanić</a:t>
            </a:r>
            <a:r>
              <a:rPr lang="hr-HR" sz="1400" dirty="0">
                <a:latin typeface="Arial" panose="020B0604020202020204" pitchFamily="34" charset="0"/>
              </a:rPr>
              <a:t>, 4. a MŠ Pazin, mentorica: Silvija Šupljina </a:t>
            </a:r>
            <a:r>
              <a:rPr lang="hr-HR" sz="1400" dirty="0" err="1">
                <a:latin typeface="Arial" panose="020B0604020202020204" pitchFamily="34" charset="0"/>
              </a:rPr>
              <a:t>Buršić</a:t>
            </a:r>
            <a:endParaRPr lang="hr-HR" sz="1400" dirty="0">
              <a:latin typeface="Arial" panose="020B0604020202020204" pitchFamily="34" charset="0"/>
            </a:endParaRPr>
          </a:p>
          <a:p>
            <a:pPr lvl="0"/>
            <a:r>
              <a:rPr lang="hr-HR" sz="1400" b="1" dirty="0">
                <a:latin typeface="Arial" panose="020B0604020202020204" pitchFamily="34" charset="0"/>
              </a:rPr>
              <a:t>Juraj </a:t>
            </a:r>
            <a:r>
              <a:rPr lang="hr-HR" sz="1400" b="1" dirty="0" err="1">
                <a:latin typeface="Arial" panose="020B0604020202020204" pitchFamily="34" charset="0"/>
              </a:rPr>
              <a:t>Ćus</a:t>
            </a:r>
            <a:r>
              <a:rPr lang="hr-HR" sz="1400" b="1" dirty="0">
                <a:latin typeface="Arial" panose="020B0604020202020204" pitchFamily="34" charset="0"/>
              </a:rPr>
              <a:t>, </a:t>
            </a:r>
            <a:r>
              <a:rPr lang="hr-HR" sz="1400" dirty="0">
                <a:latin typeface="Arial" panose="020B0604020202020204" pitchFamily="34" charset="0"/>
              </a:rPr>
              <a:t>4. a MŠ Pazin, mentorica: Silvija Šupljina </a:t>
            </a:r>
            <a:r>
              <a:rPr lang="hr-HR" sz="1400" dirty="0" err="1">
                <a:latin typeface="Arial" panose="020B0604020202020204" pitchFamily="34" charset="0"/>
              </a:rPr>
              <a:t>Buršić</a:t>
            </a:r>
            <a:endParaRPr lang="hr-HR" sz="1400" dirty="0">
              <a:latin typeface="Arial" panose="020B0604020202020204" pitchFamily="34" charset="0"/>
            </a:endParaRPr>
          </a:p>
          <a:p>
            <a:pPr lvl="0"/>
            <a:r>
              <a:rPr lang="hr-HR" sz="1400" b="1" dirty="0">
                <a:latin typeface="Arial" panose="020B0604020202020204" pitchFamily="34" charset="0"/>
              </a:rPr>
              <a:t>Petar </a:t>
            </a:r>
            <a:r>
              <a:rPr lang="hr-HR" sz="1400" b="1" dirty="0" err="1">
                <a:latin typeface="Arial" panose="020B0604020202020204" pitchFamily="34" charset="0"/>
              </a:rPr>
              <a:t>Lenček</a:t>
            </a:r>
            <a:r>
              <a:rPr lang="hr-HR" sz="1400" dirty="0">
                <a:latin typeface="Arial" panose="020B0604020202020204" pitchFamily="34" charset="0"/>
              </a:rPr>
              <a:t>, 4. a MŠ Pazin, mentorica: Silvija Šupljina </a:t>
            </a:r>
            <a:r>
              <a:rPr lang="hr-HR" sz="1400" dirty="0" err="1">
                <a:latin typeface="Arial" panose="020B0604020202020204" pitchFamily="34" charset="0"/>
              </a:rPr>
              <a:t>Buršić</a:t>
            </a:r>
            <a:endParaRPr lang="hr-HR" sz="1400" dirty="0">
              <a:latin typeface="Arial" panose="020B0604020202020204" pitchFamily="34" charset="0"/>
            </a:endParaRPr>
          </a:p>
          <a:p>
            <a:pPr marL="0" lvl="0" indent="0">
              <a:buNone/>
            </a:pPr>
            <a:endParaRPr lang="hr-HR" sz="1400" dirty="0">
              <a:latin typeface="Arial" panose="020B0604020202020204" pitchFamily="34" charset="0"/>
            </a:endParaRPr>
          </a:p>
          <a:p>
            <a:r>
              <a:rPr lang="hr-HR" sz="1400" b="1" i="0" dirty="0">
                <a:effectLst/>
                <a:latin typeface="Arial" panose="020B0604020202020204" pitchFamily="34" charset="0"/>
              </a:rPr>
              <a:t>Laura Golub, </a:t>
            </a:r>
            <a:r>
              <a:rPr lang="hr-HR" sz="1400" b="0" i="0" dirty="0">
                <a:effectLst/>
                <a:latin typeface="Arial" panose="020B0604020202020204" pitchFamily="34" charset="0"/>
              </a:rPr>
              <a:t>2. r., PŠ Sv. Petar u Šumi, mentorica:  Snježana </a:t>
            </a:r>
            <a:r>
              <a:rPr lang="hr-HR" sz="1400" b="0" i="0" dirty="0" err="1">
                <a:effectLst/>
                <a:latin typeface="Arial" panose="020B0604020202020204" pitchFamily="34" charset="0"/>
              </a:rPr>
              <a:t>Brščić</a:t>
            </a:r>
            <a:endParaRPr lang="hr-HR" sz="1400" b="0" i="0" dirty="0">
              <a:effectLst/>
              <a:latin typeface="Arial" panose="020B0604020202020204" pitchFamily="34" charset="0"/>
            </a:endParaRPr>
          </a:p>
          <a:p>
            <a:r>
              <a:rPr lang="hr-HR" sz="1400" b="1" i="0" dirty="0">
                <a:effectLst/>
                <a:latin typeface="Arial" panose="020B0604020202020204" pitchFamily="34" charset="0"/>
              </a:rPr>
              <a:t>Jere </a:t>
            </a:r>
            <a:r>
              <a:rPr lang="hr-HR" sz="1400" b="1" i="0" dirty="0" err="1">
                <a:effectLst/>
                <a:latin typeface="Arial" panose="020B0604020202020204" pitchFamily="34" charset="0"/>
              </a:rPr>
              <a:t>Vujasinović</a:t>
            </a:r>
            <a:r>
              <a:rPr lang="hr-HR" sz="1400" b="1" i="0" dirty="0">
                <a:effectLst/>
                <a:latin typeface="Arial" panose="020B0604020202020204" pitchFamily="34" charset="0"/>
              </a:rPr>
              <a:t>, </a:t>
            </a:r>
            <a:r>
              <a:rPr lang="hr-HR" sz="1400" b="0" i="0" dirty="0">
                <a:effectLst/>
                <a:latin typeface="Arial" panose="020B0604020202020204" pitchFamily="34" charset="0"/>
              </a:rPr>
              <a:t>2. r., PŠ Sv. Petar u Šumi, mentorica:  Snježana </a:t>
            </a:r>
            <a:r>
              <a:rPr lang="hr-HR" sz="1400" b="0" i="0" dirty="0" err="1">
                <a:effectLst/>
                <a:latin typeface="Arial" panose="020B0604020202020204" pitchFamily="34" charset="0"/>
              </a:rPr>
              <a:t>Brščić</a:t>
            </a:r>
            <a:endParaRPr lang="hr-HR" sz="1400" b="0" i="0" dirty="0">
              <a:effectLst/>
              <a:latin typeface="Arial" panose="020B0604020202020204" pitchFamily="34" charset="0"/>
            </a:endParaRPr>
          </a:p>
          <a:p>
            <a:r>
              <a:rPr lang="hr-HR" sz="1400" b="1" i="0" dirty="0">
                <a:effectLst/>
                <a:latin typeface="Arial" panose="020B0604020202020204" pitchFamily="34" charset="0"/>
              </a:rPr>
              <a:t>Jakov Kolić</a:t>
            </a:r>
            <a:r>
              <a:rPr lang="hr-HR" sz="1400" b="0" i="0" dirty="0">
                <a:effectLst/>
                <a:latin typeface="Arial" panose="020B0604020202020204" pitchFamily="34" charset="0"/>
              </a:rPr>
              <a:t>, 6. r., PŠ Sv. Petar u Šumi, mentorica Marijana </a:t>
            </a:r>
            <a:r>
              <a:rPr lang="hr-HR" sz="1400" b="0" i="0" dirty="0" err="1">
                <a:effectLst/>
                <a:latin typeface="Arial" panose="020B0604020202020204" pitchFamily="34" charset="0"/>
              </a:rPr>
              <a:t>Kosturik</a:t>
            </a:r>
            <a:endParaRPr lang="hr-HR" sz="1400" b="0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hr-HR" sz="1400" b="0" i="0" dirty="0">
              <a:effectLst/>
              <a:latin typeface="Arial" panose="020B0604020202020204" pitchFamily="34" charset="0"/>
            </a:endParaRPr>
          </a:p>
          <a:p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Tvrtko </a:t>
            </a:r>
            <a:r>
              <a:rPr lang="hr-H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Ferenčak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, 5. r., PŠ </a:t>
            </a:r>
            <a:r>
              <a:rPr lang="hr-HR" sz="1400" dirty="0" err="1">
                <a:latin typeface="Arial" panose="020B0604020202020204" pitchFamily="34" charset="0"/>
                <a:cs typeface="Arial" panose="020B0604020202020204" pitchFamily="34" charset="0"/>
              </a:rPr>
              <a:t>Trviž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, mentorica: Una Knežević</a:t>
            </a:r>
          </a:p>
          <a:p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Leon </a:t>
            </a:r>
            <a:r>
              <a:rPr lang="hr-H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Drndić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, 5. r., PŠ Motovun, mentorica: Una Knežević</a:t>
            </a:r>
            <a:br>
              <a:rPr lang="hr-HR" sz="1600" dirty="0"/>
            </a:b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10401099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E67F6B7-75DE-4128-A05F-02777457E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4012" y="2250862"/>
            <a:ext cx="10018713" cy="3636511"/>
          </a:xfrm>
        </p:spPr>
        <p:txBody>
          <a:bodyPr/>
          <a:lstStyle/>
          <a:p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Lucija Škrinjar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 4. c MŠ Pazin, mentorica: Gordana Hrvatin</a:t>
            </a:r>
          </a:p>
          <a:p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Petar </a:t>
            </a:r>
            <a:r>
              <a:rPr lang="hr-HR" b="1" dirty="0" err="1">
                <a:latin typeface="Arial" panose="020B0604020202020204" pitchFamily="34" charset="0"/>
                <a:cs typeface="Arial" panose="020B0604020202020204" pitchFamily="34" charset="0"/>
              </a:rPr>
              <a:t>Lenček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 4. a MŠ Pazin, mentorica: Tatjana </a:t>
            </a:r>
            <a:r>
              <a:rPr lang="hr-HR" dirty="0" err="1">
                <a:latin typeface="Arial" panose="020B0604020202020204" pitchFamily="34" charset="0"/>
                <a:cs typeface="Arial" panose="020B0604020202020204" pitchFamily="34" charset="0"/>
              </a:rPr>
              <a:t>Maligec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 useBgFill="1">
        <p:nvSpPr>
          <p:cNvPr id="6" name="Naslov 1">
            <a:extLst>
              <a:ext uri="{FF2B5EF4-FFF2-40B4-BE49-F238E27FC236}">
                <a16:creationId xmlns:a16="http://schemas.microsoft.com/office/drawing/2014/main" id="{9135424F-65FE-4E55-B25F-193E4DBCF3B2}"/>
              </a:ext>
            </a:extLst>
          </p:cNvPr>
          <p:cNvSpPr txBox="1">
            <a:spLocks/>
          </p:cNvSpPr>
          <p:nvPr/>
        </p:nvSpPr>
        <p:spPr>
          <a:xfrm>
            <a:off x="818712" y="467031"/>
            <a:ext cx="10018713" cy="1064341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r-HR" dirty="0">
                <a:solidFill>
                  <a:srgbClr val="FF0000"/>
                </a:solidFill>
              </a:rPr>
              <a:t>Festival matematike</a:t>
            </a:r>
            <a:br>
              <a:rPr lang="hr-HR" dirty="0">
                <a:solidFill>
                  <a:srgbClr val="FF0000"/>
                </a:solidFill>
              </a:rPr>
            </a:b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5377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3FD2A34-3F6A-4C17-A705-866F88667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937" y="2384212"/>
            <a:ext cx="7734738" cy="3636511"/>
          </a:xfrm>
        </p:spPr>
        <p:txBody>
          <a:bodyPr>
            <a:normAutofit lnSpcReduction="10000"/>
          </a:bodyPr>
          <a:lstStyle/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6. razred</a:t>
            </a:r>
          </a:p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Lukas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Sardoč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6. r., PŠ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Karojba</a:t>
            </a: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Petar Kontić, 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6. r., PŠ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Karojba</a:t>
            </a: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kern="1400" dirty="0">
                <a:latin typeface="Arial" panose="020B0604020202020204" pitchFamily="34" charset="0"/>
              </a:rPr>
              <a:t>7. razred</a:t>
            </a: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Lorenzo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Jugovac</a:t>
            </a:r>
            <a:r>
              <a:rPr lang="hr-HR" b="1" kern="1400" dirty="0">
                <a:latin typeface="Arial" panose="020B0604020202020204" pitchFamily="34" charset="0"/>
              </a:rPr>
              <a:t>, 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7. r., PŠ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Karojba</a:t>
            </a: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Luka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Šolić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7. r., PŠ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Karojba</a:t>
            </a: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kern="1400" dirty="0">
                <a:latin typeface="Arial" panose="020B0604020202020204" pitchFamily="34" charset="0"/>
              </a:rPr>
              <a:t>8. razred</a:t>
            </a: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Natali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Davanzo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8. r. PŠ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Karojba</a:t>
            </a: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Nensi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Cvitko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8. r.  PŠ </a:t>
            </a:r>
            <a:r>
              <a:rPr lang="hr-HR" sz="1800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Karojba</a:t>
            </a:r>
            <a:endParaRPr lang="hr-HR" kern="1400" dirty="0">
              <a:latin typeface="Arial" panose="020B0604020202020204" pitchFamily="34" charset="0"/>
            </a:endParaRPr>
          </a:p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kern="1400" dirty="0">
                <a:latin typeface="Arial" panose="020B0604020202020204" pitchFamily="34" charset="0"/>
              </a:rPr>
              <a:t>					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mentor: Igor Dorić.</a:t>
            </a: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</p:txBody>
      </p:sp>
      <p:sp useBgFill="1">
        <p:nvSpPr>
          <p:cNvPr id="6" name="Naslov 1">
            <a:extLst>
              <a:ext uri="{FF2B5EF4-FFF2-40B4-BE49-F238E27FC236}">
                <a16:creationId xmlns:a16="http://schemas.microsoft.com/office/drawing/2014/main" id="{0ECE5A93-4CBE-489E-AEC7-D501853AA693}"/>
              </a:ext>
            </a:extLst>
          </p:cNvPr>
          <p:cNvSpPr txBox="1">
            <a:spLocks/>
          </p:cNvSpPr>
          <p:nvPr/>
        </p:nvSpPr>
        <p:spPr>
          <a:xfrm>
            <a:off x="818712" y="467031"/>
            <a:ext cx="10018713" cy="1064341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r-HR" dirty="0">
                <a:solidFill>
                  <a:srgbClr val="FF0000"/>
                </a:solidFill>
              </a:rPr>
              <a:t>Modelarska liga</a:t>
            </a:r>
            <a:br>
              <a:rPr lang="hr-HR" dirty="0">
                <a:solidFill>
                  <a:srgbClr val="FF0000"/>
                </a:solidFill>
              </a:rPr>
            </a:br>
            <a:r>
              <a:rPr lang="hr-HR" dirty="0" err="1">
                <a:solidFill>
                  <a:schemeClr val="tx1"/>
                </a:solidFill>
              </a:rPr>
              <a:t>Potpićan</a:t>
            </a:r>
            <a:r>
              <a:rPr lang="hr-HR" dirty="0">
                <a:solidFill>
                  <a:schemeClr val="tx1"/>
                </a:solidFill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42230236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10171" y="544695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Autofit/>
          </a:bodyPr>
          <a:lstStyle/>
          <a:p>
            <a:r>
              <a:rPr lang="hr-H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Croatian </a:t>
            </a:r>
            <a:r>
              <a:rPr lang="hr-HR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Makers</a:t>
            </a:r>
            <a:r>
              <a:rPr lang="hr-H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Liga </a:t>
            </a:r>
            <a:r>
              <a:rPr lang="hr-H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 organizaciji Instituta za razvoj i inovativnost mladih) </a:t>
            </a:r>
            <a: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  <a:t>2022.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84311" y="1848467"/>
            <a:ext cx="10136189" cy="3942735"/>
          </a:xfrm>
        </p:spPr>
        <p:txBody>
          <a:bodyPr>
            <a:normAutofit lnSpcReduction="10000"/>
          </a:bodyPr>
          <a:lstStyle/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kern="1400" dirty="0">
                <a:latin typeface="Arial" panose="020B0604020202020204" pitchFamily="34" charset="0"/>
              </a:rPr>
              <a:t>5. razred</a:t>
            </a: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Deni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Bertetić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Natan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Zović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, Toni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Grgorinić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5. a MŠ Pazin,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Erik Blažević </a:t>
            </a:r>
            <a:r>
              <a:rPr lang="hr-HR" sz="1800" b="1" kern="1400" dirty="0" err="1">
                <a:ln>
                  <a:noFill/>
                </a:ln>
                <a:effectLst/>
                <a:latin typeface="Arial" panose="020B0604020202020204" pitchFamily="34" charset="0"/>
              </a:rPr>
              <a:t>Bitić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5. d MŠ Pazin, </a:t>
            </a:r>
            <a:r>
              <a:rPr lang="hr-HR" sz="1800" b="1" kern="1400" dirty="0">
                <a:ln>
                  <a:noFill/>
                </a:ln>
                <a:effectLst/>
                <a:latin typeface="Arial" panose="020B0604020202020204" pitchFamily="34" charset="0"/>
              </a:rPr>
              <a:t>Aleks Vranić </a:t>
            </a:r>
            <a:r>
              <a:rPr lang="hr-HR" sz="1800" kern="1400" dirty="0">
                <a:ln>
                  <a:noFill/>
                </a:ln>
                <a:effectLst/>
                <a:latin typeface="Arial" panose="020B0604020202020204" pitchFamily="34" charset="0"/>
              </a:rPr>
              <a:t>5. b MŠ Pazin</a:t>
            </a:r>
          </a:p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r-HR" sz="1800" kern="140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kern="1400" dirty="0">
                <a:latin typeface="Arial" panose="020B0604020202020204" pitchFamily="34" charset="0"/>
              </a:rPr>
              <a:t>6 razred</a:t>
            </a:r>
          </a:p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1800" kern="1400" dirty="0">
                <a:ln>
                  <a:noFill/>
                </a:ln>
                <a:effectLst/>
                <a:latin typeface="Times New Roman" panose="02020603050405020304" pitchFamily="18" charset="0"/>
              </a:rPr>
              <a:t> </a:t>
            </a:r>
            <a:r>
              <a:rPr lang="hr-HR" b="1" kern="1400" dirty="0">
                <a:latin typeface="Arial" panose="020B0604020202020204" pitchFamily="34" charset="0"/>
              </a:rPr>
              <a:t>Vid </a:t>
            </a:r>
            <a:r>
              <a:rPr lang="hr-HR" b="1" kern="1400" dirty="0" err="1">
                <a:latin typeface="Arial" panose="020B0604020202020204" pitchFamily="34" charset="0"/>
              </a:rPr>
              <a:t>Suman</a:t>
            </a:r>
            <a:r>
              <a:rPr lang="hr-HR" kern="1400" dirty="0">
                <a:latin typeface="Arial" panose="020B0604020202020204" pitchFamily="34" charset="0"/>
              </a:rPr>
              <a:t>, </a:t>
            </a:r>
            <a:r>
              <a:rPr lang="hr-HR" b="1" kern="1400" dirty="0">
                <a:latin typeface="Arial" panose="020B0604020202020204" pitchFamily="34" charset="0"/>
              </a:rPr>
              <a:t>Gabriel Jakovčić</a:t>
            </a:r>
            <a:r>
              <a:rPr lang="hr-HR" kern="1400" dirty="0">
                <a:latin typeface="Arial" panose="020B0604020202020204" pitchFamily="34" charset="0"/>
              </a:rPr>
              <a:t>, 6. c MŠ Pazin, </a:t>
            </a:r>
            <a:r>
              <a:rPr lang="hr-HR" b="1" kern="1400" dirty="0">
                <a:latin typeface="Arial" panose="020B0604020202020204" pitchFamily="34" charset="0"/>
              </a:rPr>
              <a:t>Paolo </a:t>
            </a:r>
            <a:r>
              <a:rPr lang="hr-HR" b="1" kern="1400" dirty="0" err="1">
                <a:latin typeface="Arial" panose="020B0604020202020204" pitchFamily="34" charset="0"/>
              </a:rPr>
              <a:t>Vojsković</a:t>
            </a:r>
            <a:r>
              <a:rPr lang="hr-HR" b="1" kern="1400" dirty="0">
                <a:latin typeface="Arial" panose="020B0604020202020204" pitchFamily="34" charset="0"/>
              </a:rPr>
              <a:t>, Ivano Modrić,  Val Horvat i Aron </a:t>
            </a:r>
            <a:r>
              <a:rPr lang="hr-HR" b="1" kern="1400" dirty="0" err="1">
                <a:latin typeface="Arial" panose="020B0604020202020204" pitchFamily="34" charset="0"/>
              </a:rPr>
              <a:t>Pavat</a:t>
            </a:r>
            <a:r>
              <a:rPr lang="hr-HR" kern="1400" dirty="0">
                <a:latin typeface="Arial" panose="020B0604020202020204" pitchFamily="34" charset="0"/>
              </a:rPr>
              <a:t>, 6. d MŠ Pazin – </a:t>
            </a:r>
            <a:r>
              <a:rPr lang="hr-HR" b="1" kern="1400" dirty="0">
                <a:solidFill>
                  <a:srgbClr val="FF0000"/>
                </a:solidFill>
                <a:latin typeface="Arial" panose="020B0604020202020204" pitchFamily="34" charset="0"/>
              </a:rPr>
              <a:t>1. </a:t>
            </a:r>
            <a:r>
              <a:rPr lang="hr-HR" b="1" kern="1400" dirty="0">
                <a:latin typeface="Arial" panose="020B0604020202020204" pitchFamily="34" charset="0"/>
              </a:rPr>
              <a:t>i 2. </a:t>
            </a:r>
            <a:r>
              <a:rPr lang="hr-HR" b="1" kern="1400" dirty="0">
                <a:solidFill>
                  <a:srgbClr val="FF0000"/>
                </a:solidFill>
                <a:latin typeface="Arial" panose="020B0604020202020204" pitchFamily="34" charset="0"/>
              </a:rPr>
              <a:t>mjesto</a:t>
            </a:r>
            <a:r>
              <a:rPr lang="hr-HR" b="1" kern="1400" dirty="0">
                <a:latin typeface="Arial" panose="020B0604020202020204" pitchFamily="34" charset="0"/>
              </a:rPr>
              <a:t> </a:t>
            </a:r>
            <a:r>
              <a:rPr lang="hr-HR" kern="1400" dirty="0">
                <a:latin typeface="Arial" panose="020B0604020202020204" pitchFamily="34" charset="0"/>
              </a:rPr>
              <a:t>u regiji Istra, </a:t>
            </a:r>
            <a:endParaRPr lang="hr-HR" sz="1800" kern="1400" dirty="0">
              <a:ln>
                <a:noFill/>
              </a:ln>
              <a:effectLst/>
              <a:latin typeface="Times New Roman" panose="02020603050405020304" pitchFamily="18" charset="0"/>
            </a:endParaRPr>
          </a:p>
          <a:p>
            <a:endParaRPr lang="hr-HR" dirty="0"/>
          </a:p>
          <a:p>
            <a:pPr marL="0" indent="0">
              <a:buNone/>
            </a:pPr>
            <a:r>
              <a:rPr lang="hr-HR" dirty="0"/>
              <a:t>								mentor: Darko </a:t>
            </a:r>
            <a:r>
              <a:rPr lang="hr-HR" dirty="0" err="1"/>
              <a:t>Suman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0109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93736" y="691947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0000"/>
                </a:solidFill>
              </a:rPr>
              <a:t>TALIJANSKI JEZIK</a:t>
            </a:r>
            <a:br>
              <a:rPr lang="hr-HR" dirty="0">
                <a:solidFill>
                  <a:srgbClr val="FF0000"/>
                </a:solidFill>
              </a:rPr>
            </a:br>
            <a:r>
              <a:rPr lang="hr-HR" dirty="0"/>
              <a:t>Poreč, 9. ožujka 2023.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84311" y="2133600"/>
            <a:ext cx="10018713" cy="36576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i="0" dirty="0">
                <a:effectLst/>
                <a:latin typeface="Arial" panose="020B0604020202020204" pitchFamily="34" charset="0"/>
              </a:rPr>
              <a:t>8. RAZRED</a:t>
            </a:r>
          </a:p>
          <a:p>
            <a:r>
              <a:rPr lang="hr-HR" b="1" dirty="0">
                <a:effectLst/>
                <a:latin typeface="Arial" panose="020B0604020202020204" pitchFamily="34" charset="0"/>
              </a:rPr>
              <a:t>Melissa Valenta</a:t>
            </a:r>
            <a:r>
              <a:rPr lang="hr-HR" b="0" i="0" dirty="0">
                <a:effectLst/>
                <a:latin typeface="Arial" panose="020B0604020202020204" pitchFamily="34" charset="0"/>
              </a:rPr>
              <a:t>, 8.</a:t>
            </a:r>
            <a:r>
              <a:rPr lang="hr-HR" dirty="0">
                <a:effectLst/>
                <a:latin typeface="Arial" panose="020B0604020202020204" pitchFamily="34" charset="0"/>
              </a:rPr>
              <a:t>r</a:t>
            </a:r>
            <a:r>
              <a:rPr lang="hr-HR" b="0" i="0" dirty="0">
                <a:effectLst/>
                <a:latin typeface="Arial" panose="020B0604020202020204" pitchFamily="34" charset="0"/>
              </a:rPr>
              <a:t> </a:t>
            </a:r>
            <a:r>
              <a:rPr lang="hr-HR" dirty="0">
                <a:effectLst/>
                <a:latin typeface="Arial" panose="020B0604020202020204" pitchFamily="34" charset="0"/>
              </a:rPr>
              <a:t>PŠ</a:t>
            </a:r>
            <a:r>
              <a:rPr lang="hr-HR" b="0" i="0" dirty="0">
                <a:effectLst/>
                <a:latin typeface="Arial" panose="020B0604020202020204" pitchFamily="34" charset="0"/>
              </a:rPr>
              <a:t> </a:t>
            </a:r>
            <a:r>
              <a:rPr lang="hr-HR" b="0" i="0" dirty="0" err="1">
                <a:effectLst/>
                <a:latin typeface="Arial" panose="020B0604020202020204" pitchFamily="34" charset="0"/>
              </a:rPr>
              <a:t>Trviž</a:t>
            </a:r>
            <a:r>
              <a:rPr lang="hr-HR" b="0" i="0" dirty="0">
                <a:effectLst/>
                <a:latin typeface="Arial" panose="020B0604020202020204" pitchFamily="34" charset="0"/>
              </a:rPr>
              <a:t>, mentorica: </a:t>
            </a:r>
            <a:r>
              <a:rPr lang="hr-HR" b="1" dirty="0">
                <a:effectLst/>
                <a:latin typeface="Arial" panose="020B0604020202020204" pitchFamily="34" charset="0"/>
              </a:rPr>
              <a:t>Jadranka Mrak</a:t>
            </a:r>
            <a:endParaRPr lang="hr-HR" b="1" i="0" dirty="0">
              <a:effectLst/>
              <a:latin typeface="Arial" panose="020B0604020202020204" pitchFamily="34" charset="0"/>
            </a:endParaRPr>
          </a:p>
          <a:p>
            <a:r>
              <a:rPr lang="hr-HR" b="1" dirty="0">
                <a:effectLst/>
                <a:latin typeface="Arial" panose="020B0604020202020204" pitchFamily="34" charset="0"/>
              </a:rPr>
              <a:t>Aurora </a:t>
            </a:r>
            <a:r>
              <a:rPr lang="hr-HR" b="1" dirty="0" err="1">
                <a:effectLst/>
                <a:latin typeface="Arial" panose="020B0604020202020204" pitchFamily="34" charset="0"/>
              </a:rPr>
              <a:t>Zović</a:t>
            </a:r>
            <a:r>
              <a:rPr lang="hr-HR" b="0" i="0" dirty="0">
                <a:effectLst/>
                <a:latin typeface="Arial" panose="020B0604020202020204" pitchFamily="34" charset="0"/>
              </a:rPr>
              <a:t>, 8.r PŠ </a:t>
            </a:r>
            <a:r>
              <a:rPr lang="hr-HR" b="0" i="0" dirty="0" err="1">
                <a:effectLst/>
                <a:latin typeface="Arial" panose="020B0604020202020204" pitchFamily="34" charset="0"/>
              </a:rPr>
              <a:t>Tinjan</a:t>
            </a:r>
            <a:r>
              <a:rPr lang="hr-HR" dirty="0">
                <a:latin typeface="Arial" panose="020B0604020202020204" pitchFamily="34" charset="0"/>
              </a:rPr>
              <a:t>,</a:t>
            </a:r>
            <a:r>
              <a:rPr lang="hr-HR" b="0" i="0" dirty="0">
                <a:effectLst/>
                <a:latin typeface="Arial" panose="020B0604020202020204" pitchFamily="34" charset="0"/>
              </a:rPr>
              <a:t> mentorica: </a:t>
            </a:r>
            <a:r>
              <a:rPr lang="hr-HR" b="1" i="0" dirty="0">
                <a:effectLst/>
                <a:latin typeface="Arial" panose="020B0604020202020204" pitchFamily="34" charset="0"/>
              </a:rPr>
              <a:t>Jadranka Mrak</a:t>
            </a:r>
            <a:endParaRPr lang="hr-HR" b="1" dirty="0"/>
          </a:p>
          <a:p>
            <a:pPr>
              <a:buNone/>
            </a:pPr>
            <a:r>
              <a:rPr lang="hr-HR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0661502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4311" y="577647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0000"/>
                </a:solidFill>
              </a:rPr>
              <a:t>Sabor čakavskog pjesništva</a:t>
            </a:r>
            <a:br>
              <a:rPr lang="hr-HR" dirty="0">
                <a:solidFill>
                  <a:srgbClr val="FF0000"/>
                </a:solidFill>
              </a:rPr>
            </a:br>
            <a:r>
              <a:rPr lang="hr-HR" dirty="0"/>
              <a:t>Žminj, 2022.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69884" y="2044065"/>
            <a:ext cx="10707691" cy="467106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hr-HR" sz="14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MŠ Pazin</a:t>
            </a:r>
          </a:p>
          <a:p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Nika Benčić, Nina Kalac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,  3. b MŠ Pazin, mentorica: Petra Ančić Ćus</a:t>
            </a:r>
          </a:p>
          <a:p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Tea Juričić, Ivan </a:t>
            </a:r>
            <a:r>
              <a:rPr lang="hr-H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Salčin</a:t>
            </a: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, Lucija Škrinjar, Dominik Vale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,  4. c MŠ Pazin, mentorica: Gordana Hrvatin</a:t>
            </a:r>
            <a:endParaRPr lang="hr-HR" sz="14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b="1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Jan Jovičić,</a:t>
            </a:r>
            <a:r>
              <a:rPr lang="hr-HR" sz="1400" b="1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Lucija </a:t>
            </a:r>
            <a:r>
              <a:rPr lang="hr-HR" sz="1400" b="1" dirty="0" err="1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Škrijar</a:t>
            </a:r>
            <a:r>
              <a:rPr lang="hr-HR" sz="1400" b="1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, Eleonora Milanović</a:t>
            </a:r>
            <a:r>
              <a:rPr lang="hr-HR" sz="1400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, 4</a:t>
            </a:r>
            <a:r>
              <a:rPr lang="hr-HR" sz="1400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. c MŠ Pazin, mentorica: Gordana Hrvatin</a:t>
            </a:r>
          </a:p>
          <a:p>
            <a:r>
              <a:rPr lang="hr-HR" sz="1400" b="1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Karla Matković</a:t>
            </a:r>
            <a:r>
              <a:rPr lang="hr-HR" sz="1400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, 8. d MŠ Pazin, mentorica: Patricija Golob-</a:t>
            </a:r>
            <a:r>
              <a:rPr lang="hr-HR" sz="1400" dirty="0" err="1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Fonović</a:t>
            </a:r>
            <a:endParaRPr lang="hr-HR" sz="1400" dirty="0">
              <a:effectLst/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1400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PŠ Motovun</a:t>
            </a:r>
          </a:p>
          <a:p>
            <a:r>
              <a:rPr lang="hr-HR" sz="1400" b="1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Carlo </a:t>
            </a:r>
            <a:r>
              <a:rPr lang="hr-HR" sz="1400" b="1" dirty="0" err="1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Paladin</a:t>
            </a:r>
            <a:r>
              <a:rPr lang="hr-HR" sz="1400" b="1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, </a:t>
            </a:r>
            <a:r>
              <a:rPr lang="hr-HR" sz="1400" b="1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Mihael </a:t>
            </a:r>
            <a:r>
              <a:rPr lang="hr-HR" sz="1400" b="1" dirty="0" err="1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Kaligari</a:t>
            </a:r>
            <a:r>
              <a:rPr lang="hr-HR" sz="1400" b="1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, </a:t>
            </a:r>
            <a:r>
              <a:rPr lang="hr-HR" sz="1400" b="1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Alan </a:t>
            </a:r>
            <a:r>
              <a:rPr lang="hr-HR" sz="1400" b="1" dirty="0" err="1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Drndić</a:t>
            </a:r>
            <a:r>
              <a:rPr lang="hr-HR" sz="1400" b="1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, </a:t>
            </a:r>
            <a:r>
              <a:rPr lang="hr-HR" sz="1400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2. r., PŠ Motovun, mentorica: Marina </a:t>
            </a:r>
            <a:r>
              <a:rPr lang="hr-HR" sz="1400" dirty="0" err="1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Srdoč</a:t>
            </a:r>
            <a:endParaRPr lang="hr-HR" sz="1400" dirty="0"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PŠ Tinjan</a:t>
            </a:r>
          </a:p>
          <a:p>
            <a:r>
              <a:rPr lang="hr-HR" sz="1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Melissa </a:t>
            </a:r>
            <a:r>
              <a:rPr lang="hr-HR" sz="14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Prenc</a:t>
            </a: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1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4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Marea</a:t>
            </a:r>
            <a:r>
              <a:rPr lang="hr-HR" sz="1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Šestan</a:t>
            </a:r>
            <a:r>
              <a:rPr lang="hr-HR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5. r., PŠ </a:t>
            </a:r>
            <a:r>
              <a:rPr lang="hr-HR" sz="1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Tinjan</a:t>
            </a:r>
            <a:r>
              <a:rPr lang="hr-HR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1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menotrica</a:t>
            </a:r>
            <a:r>
              <a:rPr lang="hr-HR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Snježana Banovac</a:t>
            </a:r>
            <a:endParaRPr lang="pl-PL" sz="14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Noel </a:t>
            </a:r>
            <a:r>
              <a:rPr lang="hr-HR" sz="14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Mofardin</a:t>
            </a: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1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Hana Mršić </a:t>
            </a:r>
            <a:r>
              <a:rPr lang="hr-HR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7. r., PŠ </a:t>
            </a:r>
            <a:r>
              <a:rPr lang="hr-HR" sz="1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Tinjan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, mentorica: Snježana Banovac</a:t>
            </a:r>
            <a:endParaRPr lang="hr-HR" sz="14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Nina </a:t>
            </a:r>
            <a:r>
              <a:rPr lang="hr-H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Špelić</a:t>
            </a: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5. r., PŠ </a:t>
            </a:r>
            <a:r>
              <a:rPr lang="hr-HR" sz="1400" dirty="0" err="1">
                <a:latin typeface="Arial" panose="020B0604020202020204" pitchFamily="34" charset="0"/>
                <a:cs typeface="Arial" panose="020B0604020202020204" pitchFamily="34" charset="0"/>
              </a:rPr>
              <a:t>Tinjan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,  mentorica: Sandra </a:t>
            </a:r>
            <a:r>
              <a:rPr lang="hr-HR" sz="1400" dirty="0" err="1">
                <a:latin typeface="Arial" panose="020B0604020202020204" pitchFamily="34" charset="0"/>
                <a:cs typeface="Arial" panose="020B0604020202020204" pitchFamily="34" charset="0"/>
              </a:rPr>
              <a:t>Sandalj</a:t>
            </a:r>
            <a:endParaRPr lang="hr-H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Leni Mesarić, </a:t>
            </a:r>
            <a:r>
              <a:rPr lang="hr-H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Leana</a:t>
            </a: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Štifanić</a:t>
            </a: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, 6.r., PŠ </a:t>
            </a:r>
            <a:r>
              <a:rPr lang="hr-HR" sz="1400" dirty="0" err="1">
                <a:latin typeface="Arial" panose="020B0604020202020204" pitchFamily="34" charset="0"/>
                <a:cs typeface="Arial" panose="020B0604020202020204" pitchFamily="34" charset="0"/>
              </a:rPr>
              <a:t>Tinjan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Melisa Mrak 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6. r., PŠ </a:t>
            </a:r>
            <a:r>
              <a:rPr lang="hr-HR" sz="1400" dirty="0" err="1">
                <a:latin typeface="Arial" panose="020B0604020202020204" pitchFamily="34" charset="0"/>
                <a:cs typeface="Arial" panose="020B0604020202020204" pitchFamily="34" charset="0"/>
              </a:rPr>
              <a:t>Tinjan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mjesto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,  mentorica: </a:t>
            </a:r>
            <a:r>
              <a:rPr lang="hr-HR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Sandra </a:t>
            </a:r>
            <a:r>
              <a:rPr lang="hr-HR" sz="1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Sandalj</a:t>
            </a:r>
            <a:endParaRPr lang="hr-H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Noa </a:t>
            </a:r>
            <a:r>
              <a:rPr lang="hr-H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Benedetti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, 7. r., PŠ </a:t>
            </a:r>
            <a:r>
              <a:rPr lang="hr-HR" sz="1400" dirty="0" err="1">
                <a:latin typeface="Arial" panose="020B0604020202020204" pitchFamily="34" charset="0"/>
                <a:cs typeface="Arial" panose="020B0604020202020204" pitchFamily="34" charset="0"/>
              </a:rPr>
              <a:t>Tinjan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, mentorica: Sandra </a:t>
            </a:r>
            <a:r>
              <a:rPr lang="hr-HR" sz="1400" dirty="0" err="1">
                <a:latin typeface="Arial" panose="020B0604020202020204" pitchFamily="34" charset="0"/>
                <a:cs typeface="Arial" panose="020B0604020202020204" pitchFamily="34" charset="0"/>
              </a:rPr>
              <a:t>Sandalj</a:t>
            </a:r>
            <a:endParaRPr lang="hr-H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1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Ema </a:t>
            </a:r>
            <a:r>
              <a:rPr lang="hr-HR" sz="14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Bančić</a:t>
            </a: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1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Karla </a:t>
            </a:r>
            <a:r>
              <a:rPr lang="hr-HR" sz="14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Schifflin</a:t>
            </a: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8. r., PŠ </a:t>
            </a:r>
            <a:r>
              <a:rPr lang="hr-HR" sz="1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Tinjan</a:t>
            </a:r>
            <a:r>
              <a:rPr lang="hr-HR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mentorica: Sandra </a:t>
            </a:r>
            <a:r>
              <a:rPr lang="hr-HR" sz="1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Sandalj</a:t>
            </a:r>
            <a:endParaRPr lang="pl-PL" sz="1400" b="0" i="0" dirty="0">
              <a:solidFill>
                <a:srgbClr val="3C404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1400" dirty="0">
              <a:effectLst/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endParaRPr lang="hr-H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109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4311" y="577647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0000"/>
                </a:solidFill>
              </a:rPr>
              <a:t>MATEMATIKA</a:t>
            </a:r>
            <a:br>
              <a:rPr lang="hr-HR" dirty="0"/>
            </a:br>
            <a:r>
              <a:rPr lang="hr-HR" dirty="0"/>
              <a:t>Pula, 1. ožujka 2023.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84310" y="2136566"/>
            <a:ext cx="10018713" cy="394273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hr-HR" b="1" i="0" dirty="0">
                <a:effectLst/>
                <a:latin typeface="Arial" panose="020B0604020202020204" pitchFamily="34" charset="0"/>
              </a:rPr>
              <a:t>Dušan </a:t>
            </a:r>
            <a:r>
              <a:rPr lang="hr-HR" b="1" i="0" dirty="0" err="1">
                <a:effectLst/>
                <a:latin typeface="Arial" panose="020B0604020202020204" pitchFamily="34" charset="0"/>
              </a:rPr>
              <a:t>Nolan</a:t>
            </a:r>
            <a:r>
              <a:rPr lang="hr-HR" b="0" i="0" dirty="0">
                <a:effectLst/>
                <a:latin typeface="Arial" panose="020B0604020202020204" pitchFamily="34" charset="0"/>
              </a:rPr>
              <a:t>, 4.c MŠ Pazin, mentorica: </a:t>
            </a:r>
            <a:r>
              <a:rPr lang="hr-HR" b="1" i="0" dirty="0">
                <a:effectLst/>
                <a:latin typeface="Arial" panose="020B0604020202020204" pitchFamily="34" charset="0"/>
              </a:rPr>
              <a:t>Ivana </a:t>
            </a:r>
            <a:r>
              <a:rPr lang="hr-HR" b="1" i="0" dirty="0" err="1">
                <a:effectLst/>
                <a:latin typeface="Arial" panose="020B0604020202020204" pitchFamily="34" charset="0"/>
              </a:rPr>
              <a:t>Baća</a:t>
            </a:r>
            <a:endParaRPr lang="hr-HR" b="1" dirty="0"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hr-HR" b="1" i="0" dirty="0">
                <a:effectLst/>
                <a:latin typeface="Arial" panose="020B0604020202020204" pitchFamily="34" charset="0"/>
              </a:rPr>
              <a:t>Tara </a:t>
            </a:r>
            <a:r>
              <a:rPr lang="hr-HR" b="1" i="0" dirty="0" err="1">
                <a:effectLst/>
                <a:latin typeface="Arial" panose="020B0604020202020204" pitchFamily="34" charset="0"/>
              </a:rPr>
              <a:t>Krištofić</a:t>
            </a:r>
            <a:r>
              <a:rPr lang="hr-HR" b="0" i="0" dirty="0">
                <a:effectLst/>
                <a:latin typeface="Arial" panose="020B0604020202020204" pitchFamily="34" charset="0"/>
              </a:rPr>
              <a:t>, 5.r PŠ </a:t>
            </a:r>
            <a:r>
              <a:rPr lang="hr-HR" b="0" i="0" dirty="0" err="1">
                <a:effectLst/>
                <a:latin typeface="Arial" panose="020B0604020202020204" pitchFamily="34" charset="0"/>
              </a:rPr>
              <a:t>Tinjan</a:t>
            </a:r>
            <a:r>
              <a:rPr lang="hr-HR" dirty="0">
                <a:effectLst/>
                <a:latin typeface="Arial" panose="020B0604020202020204" pitchFamily="34" charset="0"/>
              </a:rPr>
              <a:t>, mentor: </a:t>
            </a:r>
            <a:r>
              <a:rPr lang="hr-HR" b="1" dirty="0">
                <a:effectLst/>
                <a:latin typeface="Arial" panose="020B0604020202020204" pitchFamily="34" charset="0"/>
              </a:rPr>
              <a:t>Nenad Gračanin</a:t>
            </a:r>
          </a:p>
          <a:p>
            <a:pPr marL="0" indent="0" algn="l">
              <a:buNone/>
            </a:pPr>
            <a:r>
              <a:rPr lang="hr-HR" b="1" i="0" dirty="0">
                <a:effectLst/>
                <a:latin typeface="Arial" panose="020B0604020202020204" pitchFamily="34" charset="0"/>
              </a:rPr>
              <a:t>Marko </a:t>
            </a:r>
            <a:r>
              <a:rPr lang="hr-HR" b="1" i="0" dirty="0" err="1">
                <a:effectLst/>
                <a:latin typeface="Arial" panose="020B0604020202020204" pitchFamily="34" charset="0"/>
              </a:rPr>
              <a:t>Brečević</a:t>
            </a:r>
            <a:r>
              <a:rPr lang="hr-HR" b="0" i="0" dirty="0">
                <a:effectLst/>
                <a:latin typeface="Arial" panose="020B0604020202020204" pitchFamily="34" charset="0"/>
              </a:rPr>
              <a:t>, 6.r PŠ </a:t>
            </a:r>
            <a:r>
              <a:rPr lang="hr-HR" b="0" i="0" dirty="0" err="1">
                <a:effectLst/>
                <a:latin typeface="Arial" panose="020B0604020202020204" pitchFamily="34" charset="0"/>
              </a:rPr>
              <a:t>Tinjan</a:t>
            </a:r>
            <a:r>
              <a:rPr lang="hr-HR" b="0" i="0" dirty="0">
                <a:effectLst/>
                <a:latin typeface="Arial" panose="020B0604020202020204" pitchFamily="34" charset="0"/>
              </a:rPr>
              <a:t>, mentorica: </a:t>
            </a:r>
            <a:r>
              <a:rPr lang="hr-HR" b="1" i="0" dirty="0">
                <a:effectLst/>
                <a:latin typeface="Arial" panose="020B0604020202020204" pitchFamily="34" charset="0"/>
              </a:rPr>
              <a:t>Doris Zajc </a:t>
            </a:r>
            <a:r>
              <a:rPr lang="hr-HR" b="1" i="0" dirty="0" err="1">
                <a:effectLst/>
                <a:latin typeface="Arial" panose="020B0604020202020204" pitchFamily="34" charset="0"/>
              </a:rPr>
              <a:t>Mofardin</a:t>
            </a:r>
            <a:endParaRPr lang="hr-HR" b="1" i="0" dirty="0"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hr-HR" b="1" dirty="0">
                <a:effectLst/>
                <a:latin typeface="Arial" panose="020B0604020202020204" pitchFamily="34" charset="0"/>
              </a:rPr>
              <a:t>Pio Lukšić</a:t>
            </a:r>
            <a:r>
              <a:rPr lang="hr-HR" dirty="0">
                <a:effectLst/>
                <a:latin typeface="Arial" panose="020B0604020202020204" pitchFamily="34" charset="0"/>
              </a:rPr>
              <a:t>, 6.b MŠ Pazin, mentorica: </a:t>
            </a:r>
            <a:r>
              <a:rPr lang="hr-HR" b="1" dirty="0">
                <a:effectLst/>
                <a:latin typeface="Arial" panose="020B0604020202020204" pitchFamily="34" charset="0"/>
              </a:rPr>
              <a:t>Nika </a:t>
            </a:r>
            <a:r>
              <a:rPr lang="hr-HR" b="1" dirty="0" err="1">
                <a:effectLst/>
                <a:latin typeface="Arial" panose="020B0604020202020204" pitchFamily="34" charset="0"/>
              </a:rPr>
              <a:t>Katerina</a:t>
            </a:r>
            <a:r>
              <a:rPr lang="hr-HR" b="1" dirty="0">
                <a:effectLst/>
                <a:latin typeface="Arial" panose="020B0604020202020204" pitchFamily="34" charset="0"/>
              </a:rPr>
              <a:t> </a:t>
            </a:r>
            <a:r>
              <a:rPr lang="hr-HR" b="1" dirty="0" err="1">
                <a:effectLst/>
                <a:latin typeface="Arial" panose="020B0604020202020204" pitchFamily="34" charset="0"/>
              </a:rPr>
              <a:t>Batel</a:t>
            </a:r>
            <a:endParaRPr lang="hr-HR" b="1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hr-HR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3066150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4311" y="577647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0000"/>
                </a:solidFill>
              </a:rPr>
              <a:t>KEMIJA</a:t>
            </a:r>
            <a:br>
              <a:rPr lang="hr-HR" dirty="0"/>
            </a:br>
            <a:r>
              <a:rPr lang="hr-HR" dirty="0"/>
              <a:t>Pazin, 3. ožujka 2023.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84311" y="2337618"/>
            <a:ext cx="9526589" cy="394273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hr-HR" b="0" i="0" dirty="0"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hr-HR" b="0" i="0" dirty="0">
                <a:effectLst/>
                <a:latin typeface="Arial" panose="020B0604020202020204" pitchFamily="34" charset="0"/>
              </a:rPr>
              <a:t>7. RAZRED</a:t>
            </a:r>
          </a:p>
          <a:p>
            <a:pPr marL="0" indent="0" algn="l">
              <a:buNone/>
            </a:pPr>
            <a:r>
              <a:rPr lang="hr-HR" b="1" i="0" dirty="0">
                <a:effectLst/>
                <a:latin typeface="Arial" panose="020B0604020202020204" pitchFamily="34" charset="0"/>
              </a:rPr>
              <a:t>Tara Jurišić</a:t>
            </a:r>
            <a:r>
              <a:rPr lang="hr-HR" b="0" i="0" dirty="0">
                <a:effectLst/>
                <a:latin typeface="Arial" panose="020B0604020202020204" pitchFamily="34" charset="0"/>
              </a:rPr>
              <a:t>, 7.r PŠ </a:t>
            </a:r>
            <a:r>
              <a:rPr lang="hr-HR" b="0" i="0" dirty="0" err="1">
                <a:effectLst/>
                <a:latin typeface="Arial" panose="020B0604020202020204" pitchFamily="34" charset="0"/>
              </a:rPr>
              <a:t>Karojba</a:t>
            </a:r>
            <a:r>
              <a:rPr lang="hr-HR" b="0" i="0" dirty="0">
                <a:effectLst/>
                <a:latin typeface="Arial" panose="020B0604020202020204" pitchFamily="34" charset="0"/>
              </a:rPr>
              <a:t>, mentorica: </a:t>
            </a:r>
            <a:r>
              <a:rPr lang="hr-HR" b="1" i="0" dirty="0">
                <a:effectLst/>
                <a:latin typeface="Arial" panose="020B0604020202020204" pitchFamily="34" charset="0"/>
              </a:rPr>
              <a:t>Jagoda </a:t>
            </a:r>
            <a:r>
              <a:rPr lang="hr-HR" b="1" i="0" dirty="0" err="1">
                <a:effectLst/>
                <a:latin typeface="Arial" panose="020B0604020202020204" pitchFamily="34" charset="0"/>
              </a:rPr>
              <a:t>Oplanić</a:t>
            </a:r>
            <a:r>
              <a:rPr lang="hr-HR" b="1" i="0" dirty="0">
                <a:effectLst/>
                <a:latin typeface="Arial" panose="020B0604020202020204" pitchFamily="34" charset="0"/>
              </a:rPr>
              <a:t>  </a:t>
            </a:r>
            <a:r>
              <a:rPr lang="hr-HR" b="1" dirty="0" err="1">
                <a:effectLst/>
                <a:latin typeface="Arial" panose="020B0604020202020204" pitchFamily="34" charset="0"/>
              </a:rPr>
              <a:t>Nicol</a:t>
            </a:r>
            <a:r>
              <a:rPr lang="hr-HR" b="1" dirty="0">
                <a:effectLst/>
                <a:latin typeface="Arial" panose="020B0604020202020204" pitchFamily="34" charset="0"/>
              </a:rPr>
              <a:t> Breščić</a:t>
            </a:r>
            <a:r>
              <a:rPr lang="hr-HR" dirty="0">
                <a:effectLst/>
                <a:latin typeface="Arial" panose="020B0604020202020204" pitchFamily="34" charset="0"/>
              </a:rPr>
              <a:t>, 7.a MŠ Pazin, mentorica: </a:t>
            </a:r>
            <a:r>
              <a:rPr lang="hr-HR" b="1" dirty="0">
                <a:effectLst/>
                <a:latin typeface="Arial" panose="020B0604020202020204" pitchFamily="34" charset="0"/>
              </a:rPr>
              <a:t>Maja Curić </a:t>
            </a:r>
          </a:p>
          <a:p>
            <a:pPr marL="0" indent="0" algn="l">
              <a:buNone/>
            </a:pPr>
            <a:endParaRPr lang="hr-HR" b="0" i="0" dirty="0"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hr-HR" b="0" i="0" dirty="0">
                <a:effectLst/>
                <a:latin typeface="Arial" panose="020B0604020202020204" pitchFamily="34" charset="0"/>
              </a:rPr>
              <a:t>8. RAZRED</a:t>
            </a:r>
          </a:p>
          <a:p>
            <a:pPr algn="l"/>
            <a:r>
              <a:rPr lang="hr-HR" b="1" i="0" dirty="0">
                <a:effectLst/>
                <a:latin typeface="Arial" panose="020B0604020202020204" pitchFamily="34" charset="0"/>
              </a:rPr>
              <a:t>Vito Jelenić</a:t>
            </a:r>
            <a:r>
              <a:rPr lang="hr-HR" b="0" i="0" dirty="0">
                <a:effectLst/>
                <a:latin typeface="Arial" panose="020B0604020202020204" pitchFamily="34" charset="0"/>
              </a:rPr>
              <a:t>, 8.a MŠ Pazin, mentor: </a:t>
            </a:r>
            <a:r>
              <a:rPr lang="hr-HR" b="1" i="0" dirty="0">
                <a:effectLst/>
                <a:latin typeface="Arial" panose="020B0604020202020204" pitchFamily="34" charset="0"/>
              </a:rPr>
              <a:t>David Jelenković </a:t>
            </a:r>
          </a:p>
          <a:p>
            <a:pPr>
              <a:buNone/>
            </a:pPr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150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4311" y="577647"/>
            <a:ext cx="10018713" cy="1064341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0000"/>
                </a:solidFill>
              </a:rPr>
              <a:t>BIOLOGIJA</a:t>
            </a:r>
            <a:br>
              <a:rPr lang="hr-HR" dirty="0"/>
            </a:br>
            <a:r>
              <a:rPr lang="hr-HR" dirty="0"/>
              <a:t>Labin, 10. ožujka 2023.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84311" y="2181842"/>
            <a:ext cx="10018713" cy="394273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hr-HR" b="0" i="0" dirty="0">
                <a:effectLst/>
                <a:latin typeface="Arial" panose="020B0604020202020204" pitchFamily="34" charset="0"/>
              </a:rPr>
              <a:t>7. RAZRED</a:t>
            </a:r>
          </a:p>
          <a:p>
            <a:pPr algn="l"/>
            <a:r>
              <a:rPr lang="hr-HR" b="1" dirty="0">
                <a:effectLst/>
                <a:latin typeface="Arial" panose="020B0604020202020204" pitchFamily="34" charset="0"/>
              </a:rPr>
              <a:t>Stela </a:t>
            </a:r>
            <a:r>
              <a:rPr lang="hr-HR" b="1" dirty="0" err="1">
                <a:effectLst/>
                <a:latin typeface="Arial" panose="020B0604020202020204" pitchFamily="34" charset="0"/>
              </a:rPr>
              <a:t>Štrucelj</a:t>
            </a:r>
            <a:r>
              <a:rPr lang="hr-HR" b="0" i="0" dirty="0">
                <a:effectLst/>
                <a:latin typeface="Arial" panose="020B0604020202020204" pitchFamily="34" charset="0"/>
              </a:rPr>
              <a:t>, 7.</a:t>
            </a:r>
            <a:r>
              <a:rPr lang="hr-HR" dirty="0">
                <a:effectLst/>
                <a:latin typeface="Arial" panose="020B0604020202020204" pitchFamily="34" charset="0"/>
              </a:rPr>
              <a:t>a</a:t>
            </a:r>
            <a:r>
              <a:rPr lang="hr-HR" b="0" i="0" dirty="0">
                <a:effectLst/>
                <a:latin typeface="Arial" panose="020B0604020202020204" pitchFamily="34" charset="0"/>
              </a:rPr>
              <a:t> MŠ Pazin, mentorica: </a:t>
            </a:r>
            <a:r>
              <a:rPr lang="hr-HR" b="1" i="0" dirty="0">
                <a:effectLst/>
                <a:latin typeface="Arial" panose="020B0604020202020204" pitchFamily="34" charset="0"/>
              </a:rPr>
              <a:t>Maja Curić </a:t>
            </a:r>
          </a:p>
          <a:p>
            <a:pPr algn="l"/>
            <a:r>
              <a:rPr lang="hr-HR" b="1" i="0" dirty="0">
                <a:effectLst/>
                <a:latin typeface="Arial" panose="020B0604020202020204" pitchFamily="34" charset="0"/>
              </a:rPr>
              <a:t>Stela Rajko</a:t>
            </a:r>
            <a:r>
              <a:rPr lang="hr-HR" b="0" i="0" dirty="0">
                <a:effectLst/>
                <a:latin typeface="Arial" panose="020B0604020202020204" pitchFamily="34" charset="0"/>
              </a:rPr>
              <a:t>, 7.b</a:t>
            </a:r>
            <a:r>
              <a:rPr lang="hr-HR" dirty="0">
                <a:effectLst/>
                <a:latin typeface="Arial" panose="020B0604020202020204" pitchFamily="34" charset="0"/>
              </a:rPr>
              <a:t> </a:t>
            </a:r>
            <a:r>
              <a:rPr lang="hr-HR" b="0" i="0" dirty="0">
                <a:effectLst/>
                <a:latin typeface="Arial" panose="020B0604020202020204" pitchFamily="34" charset="0"/>
              </a:rPr>
              <a:t>MŠ Pazin, mentorica: </a:t>
            </a:r>
            <a:r>
              <a:rPr lang="hr-HR" b="1" i="0" dirty="0">
                <a:effectLst/>
                <a:latin typeface="Arial" panose="020B0604020202020204" pitchFamily="34" charset="0"/>
              </a:rPr>
              <a:t>Dušanka Tomić Luk</a:t>
            </a:r>
            <a:br>
              <a:rPr lang="hr-HR" b="0" i="0" dirty="0">
                <a:effectLst/>
                <a:latin typeface="Arial" panose="020B0604020202020204" pitchFamily="34" charset="0"/>
              </a:rPr>
            </a:br>
            <a:endParaRPr lang="hr-HR" b="0" i="0" dirty="0"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hr-HR" b="0" i="0" dirty="0">
                <a:effectLst/>
                <a:latin typeface="Arial" panose="020B0604020202020204" pitchFamily="34" charset="0"/>
              </a:rPr>
              <a:t>8. RAZRED</a:t>
            </a:r>
          </a:p>
          <a:p>
            <a:pPr algn="l"/>
            <a:r>
              <a:rPr lang="hr-HR" b="1" dirty="0">
                <a:effectLst/>
                <a:latin typeface="Arial" panose="020B0604020202020204" pitchFamily="34" charset="0"/>
              </a:rPr>
              <a:t>Leonarda </a:t>
            </a:r>
            <a:r>
              <a:rPr lang="hr-HR" b="1" dirty="0" err="1">
                <a:effectLst/>
                <a:latin typeface="Arial" panose="020B0604020202020204" pitchFamily="34" charset="0"/>
              </a:rPr>
              <a:t>Lanča</a:t>
            </a:r>
            <a:r>
              <a:rPr lang="hr-HR" b="0" i="0" dirty="0">
                <a:effectLst/>
                <a:latin typeface="Arial" panose="020B0604020202020204" pitchFamily="34" charset="0"/>
              </a:rPr>
              <a:t>, 8.c MŠ Pazin, mentorica: </a:t>
            </a:r>
            <a:r>
              <a:rPr lang="hr-HR" b="1" dirty="0">
                <a:effectLst/>
                <a:latin typeface="Arial" panose="020B0604020202020204" pitchFamily="34" charset="0"/>
              </a:rPr>
              <a:t>Maja Curić </a:t>
            </a:r>
          </a:p>
          <a:p>
            <a:pPr algn="l"/>
            <a:r>
              <a:rPr lang="hr-HR" b="1" dirty="0" err="1">
                <a:effectLst/>
                <a:latin typeface="Arial" panose="020B0604020202020204" pitchFamily="34" charset="0"/>
              </a:rPr>
              <a:t>Darin</a:t>
            </a:r>
            <a:r>
              <a:rPr lang="hr-HR" b="1" dirty="0">
                <a:effectLst/>
                <a:latin typeface="Arial" panose="020B0604020202020204" pitchFamily="34" charset="0"/>
              </a:rPr>
              <a:t> </a:t>
            </a:r>
            <a:r>
              <a:rPr lang="hr-HR" b="1" dirty="0" err="1">
                <a:effectLst/>
                <a:latin typeface="Arial" panose="020B0604020202020204" pitchFamily="34" charset="0"/>
              </a:rPr>
              <a:t>Mejak</a:t>
            </a:r>
            <a:r>
              <a:rPr lang="hr-HR" b="0" i="0" dirty="0">
                <a:effectLst/>
                <a:latin typeface="Arial" panose="020B0604020202020204" pitchFamily="34" charset="0"/>
              </a:rPr>
              <a:t>, 8.b MŠ Pazin, mentorica: </a:t>
            </a:r>
            <a:r>
              <a:rPr lang="hr-HR" b="1" i="0" dirty="0">
                <a:effectLst/>
                <a:latin typeface="Arial" panose="020B0604020202020204" pitchFamily="34" charset="0"/>
              </a:rPr>
              <a:t>Maja Curić </a:t>
            </a:r>
            <a:r>
              <a:rPr lang="hr-H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66150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4311" y="221942"/>
            <a:ext cx="10018713" cy="1269125"/>
          </a:xfrm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r>
              <a:rPr lang="hr-HR" dirty="0">
                <a:solidFill>
                  <a:srgbClr val="FF0000"/>
                </a:solidFill>
              </a:rPr>
              <a:t>POVIJEST</a:t>
            </a:r>
            <a:br>
              <a:rPr lang="hr-HR" dirty="0"/>
            </a:br>
            <a:r>
              <a:rPr lang="hr-HR" dirty="0"/>
              <a:t>POREČ, 14. ožujka 2023. 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84311" y="2161618"/>
            <a:ext cx="10018713" cy="39427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dirty="0">
                <a:effectLst/>
              </a:rPr>
              <a:t>7. RAZRED</a:t>
            </a:r>
          </a:p>
          <a:p>
            <a:r>
              <a:rPr lang="hr-HR" b="1" dirty="0">
                <a:effectLst/>
              </a:rPr>
              <a:t>Stela Rajko</a:t>
            </a:r>
            <a:r>
              <a:rPr lang="hr-HR" dirty="0">
                <a:effectLst/>
              </a:rPr>
              <a:t>, 7.b MŠ Pazin, mentorica: </a:t>
            </a:r>
            <a:r>
              <a:rPr lang="hr-HR" b="1" dirty="0">
                <a:effectLst/>
              </a:rPr>
              <a:t>Hana Gržinić Kraljić</a:t>
            </a:r>
          </a:p>
          <a:p>
            <a:pPr>
              <a:buNone/>
            </a:pPr>
            <a:r>
              <a:rPr lang="hr-HR" dirty="0">
                <a:effectLst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06615023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18235</TotalTime>
  <Words>3372</Words>
  <Application>Microsoft Office PowerPoint</Application>
  <PresentationFormat>Široki zaslon</PresentationFormat>
  <Paragraphs>379</Paragraphs>
  <Slides>50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50</vt:i4>
      </vt:variant>
    </vt:vector>
  </HeadingPairs>
  <TitlesOfParts>
    <vt:vector size="59" baseType="lpstr">
      <vt:lpstr>Arial</vt:lpstr>
      <vt:lpstr>Calibri</vt:lpstr>
      <vt:lpstr>Courier New</vt:lpstr>
      <vt:lpstr>Montserrat-Regular</vt:lpstr>
      <vt:lpstr>Roboto</vt:lpstr>
      <vt:lpstr>Times New Roman</vt:lpstr>
      <vt:lpstr>Trebuchet MS</vt:lpstr>
      <vt:lpstr>Verdana</vt:lpstr>
      <vt:lpstr>Berlin</vt:lpstr>
      <vt:lpstr>NATJECANJA 2022./2023.</vt:lpstr>
      <vt:lpstr>Lidrano, Županijsko natjecanje PULA, 28. veljače 2023.</vt:lpstr>
      <vt:lpstr>HRVATSKI JEZIK – Županijsko natjecanje Poreč, 28. ožujka 2023. </vt:lpstr>
      <vt:lpstr>ENGLESKI JEZIK Poreč, 28. veljače 2023. </vt:lpstr>
      <vt:lpstr>TALIJANSKI JEZIK Poreč, 9. ožujka 2023.</vt:lpstr>
      <vt:lpstr>MATEMATIKA Pula, 1. ožujka 2023. </vt:lpstr>
      <vt:lpstr>KEMIJA Pazin, 3. ožujka 2023. </vt:lpstr>
      <vt:lpstr>BIOLOGIJA Labin, 10. ožujka 2023. </vt:lpstr>
      <vt:lpstr>POVIJEST POREČ, 14. ožujka 2023. </vt:lpstr>
      <vt:lpstr>TEHNIČKA KULTURA Pula, 16. ožujka 2023. </vt:lpstr>
      <vt:lpstr>INFORMATIKA Višnjan, 17. veljače 2023. </vt:lpstr>
      <vt:lpstr>VJERONAUK Pazin, 16. ožujka 2023. </vt:lpstr>
      <vt:lpstr>PowerPoint prezentacija</vt:lpstr>
      <vt:lpstr>PowerPoint prezentacija</vt:lpstr>
      <vt:lpstr>ATLETIKA (5.i 6. razredi), Poreč, 25. listopada 2022.</vt:lpstr>
      <vt:lpstr>ATLETIKA (7.i 8. razredi), Poreč, 27. listopada 2022.</vt:lpstr>
      <vt:lpstr>ATLETIKA - DRŽAVNO NATJECANJE ZA UČENIKE SA INTELEKTUALNIM POTEŠKOĆAMA- dječaci (7.i 8.razredi), Poreč-Pula, 06.-08.ožujka 2023.</vt:lpstr>
      <vt:lpstr>ATLETIKA - DRŽAVNO NATJECANJE- djevojčice </vt:lpstr>
      <vt:lpstr>  BADMINTON - (7. i 8. razredi),  Pula, 27. listopada 2021.  </vt:lpstr>
      <vt:lpstr> BADMINTON- DRŽAVNO NATJECANJE  DJEVOJČICE, Poreč,  23. - 24. studenog. 2021.</vt:lpstr>
      <vt:lpstr>FUTSAL - (5. i 6. razredi),  Poreč, 15. I 16. ožujka 2022.  </vt:lpstr>
      <vt:lpstr>FUTSAL,djevojčice - (7. i 8. razredi),  Poreč,01. veljače, 2023.  </vt:lpstr>
      <vt:lpstr>GRANIČAR, Poreč, 6. listopada 2021. </vt:lpstr>
      <vt:lpstr>KOŠARKA - Poreč, 21.siječnja 2022.  </vt:lpstr>
      <vt:lpstr>KOŠARKA- (5.i 6. razredi), Vodnjan,  6. travnja 2022.</vt:lpstr>
      <vt:lpstr>Kros Rovinj, 2021.</vt:lpstr>
      <vt:lpstr>Kros- (5. i 6. razredi), Rovinj,  19. listopada 2022.</vt:lpstr>
      <vt:lpstr>KROS - (7. i 8 razredi), Rovinj,  21. listopada 2022.</vt:lpstr>
      <vt:lpstr>KROS- DJEVOJČICE, Rovinj,  29. travnja 2022.</vt:lpstr>
      <vt:lpstr>KROS- DJEČACI, Rovinj,  29. travnja 2022.</vt:lpstr>
      <vt:lpstr>MINI NOGOMET (5. i 6. razredi), Rovinj,  12. travnja 2022.</vt:lpstr>
      <vt:lpstr>ODBOJKA (5. i 6. razredi), Novigrad, 21.i 23. ožujka 2022. </vt:lpstr>
      <vt:lpstr>ODBOJKA,Novigrad:dječaci(7.i 8.razredi),10.veljače 2023.g.</vt:lpstr>
      <vt:lpstr>RUKOMET- DJEČACI, Labin, 17. veljače 2022. </vt:lpstr>
      <vt:lpstr>RUKOMET - DJEČACI (5.i 6. razredi), Buzet,  25. ožujka 2022.</vt:lpstr>
      <vt:lpstr>ŠAH, Poreč,  9. studenog 2021.</vt:lpstr>
      <vt:lpstr>GIMNASTIKA</vt:lpstr>
      <vt:lpstr>ODBOJKA</vt:lpstr>
      <vt:lpstr>Poligon 3. r.</vt:lpstr>
      <vt:lpstr>GLAZBENI ODJEL</vt:lpstr>
      <vt:lpstr>PowerPoint prezentacija</vt:lpstr>
      <vt:lpstr> </vt:lpstr>
      <vt:lpstr>PowerPoint prezentacija</vt:lpstr>
      <vt:lpstr>LOGO LIGA- Hrvatski savez informatičara 2022.</vt:lpstr>
      <vt:lpstr>HONI - Hrvatsko otvoreno natjecanje u informatici u organizaciji Hrvatskog saveza informatičara- 2022.</vt:lpstr>
      <vt:lpstr>Dabar- 2022. - Među 10% najboljih:  </vt:lpstr>
      <vt:lpstr>PowerPoint prezentacija</vt:lpstr>
      <vt:lpstr>PowerPoint prezentacija</vt:lpstr>
      <vt:lpstr>Croatian Makers Liga (u organizaciji Instituta za razvoj i inovativnost mladih) 2022.</vt:lpstr>
      <vt:lpstr>Sabor čakavskog pjesništva Žminj, 2022.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NATJECANJA 2015./2016.</dc:title>
  <dc:creator>Ivan</dc:creator>
  <cp:lastModifiedBy>DALIBOR RADOVIĆ</cp:lastModifiedBy>
  <cp:revision>350</cp:revision>
  <dcterms:created xsi:type="dcterms:W3CDTF">2016-02-02T11:58:46Z</dcterms:created>
  <dcterms:modified xsi:type="dcterms:W3CDTF">2023-05-04T07:54:12Z</dcterms:modified>
</cp:coreProperties>
</file>